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Open Sans ExtraBold"/>
      <p:bold r:id="rId15"/>
      <p:boldItalic r:id="rId16"/>
    </p:embeddedFont>
    <p:embeddedFont>
      <p:font typeface="Open Sans Light"/>
      <p:regular r:id="rId17"/>
      <p:bold r:id="rId18"/>
      <p:italic r:id="rId19"/>
      <p:boldItalic r:id="rId20"/>
    </p:embeddedFont>
    <p:embeddedFont>
      <p:font typeface="Open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j9gqsz+6CIWx6ka+TlBgqtJyG8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Light-boldItalic.fntdata"/><Relationship Id="rId22" Type="http://schemas.openxmlformats.org/officeDocument/2006/relationships/font" Target="fonts/OpenSans-bold.fntdata"/><Relationship Id="rId21" Type="http://schemas.openxmlformats.org/officeDocument/2006/relationships/font" Target="fonts/OpenSans-regular.fntdata"/><Relationship Id="rId24" Type="http://schemas.openxmlformats.org/officeDocument/2006/relationships/font" Target="fonts/OpenSans-boldItalic.fntdata"/><Relationship Id="rId23" Type="http://schemas.openxmlformats.org/officeDocument/2006/relationships/font" Target="fonts/OpenSans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OpenSansExtraBold-bold.fntdata"/><Relationship Id="rId14" Type="http://schemas.openxmlformats.org/officeDocument/2006/relationships/slide" Target="slides/slide10.xml"/><Relationship Id="rId17" Type="http://schemas.openxmlformats.org/officeDocument/2006/relationships/font" Target="fonts/OpenSansLight-regular.fntdata"/><Relationship Id="rId16" Type="http://schemas.openxmlformats.org/officeDocument/2006/relationships/font" Target="fonts/OpenSansExtraBold-boldItalic.fntdata"/><Relationship Id="rId19" Type="http://schemas.openxmlformats.org/officeDocument/2006/relationships/font" Target="fonts/OpenSansLight-italic.fntdata"/><Relationship Id="rId18" Type="http://schemas.openxmlformats.org/officeDocument/2006/relationships/font" Target="fonts/OpenSans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What if your factory could talk to you? What if, instead of analyzing dashboards, you could simply ask: ‘Where is my bottleneck?’</a:t>
            </a:r>
            <a:endParaRPr/>
          </a:p>
        </p:txBody>
      </p:sp>
      <p:sp>
        <p:nvSpPr>
          <p:cNvPr id="133" name="Google Shape;13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🎤 </a:t>
            </a:r>
            <a:r>
              <a:rPr b="1" lang="de-DE"/>
              <a:t>Storytelling-approach: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-DE"/>
              <a:t>"For years, factories and logistics centers have relied on experience, intuition, and static reports to manage their operations. But in an environment where every second counts, real-time visibility and automation are the true game changers.“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💡 </a:t>
            </a:r>
            <a:r>
              <a:rPr b="1" lang="de-DE"/>
              <a:t>That’s where we come 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📢 </a:t>
            </a:r>
            <a:r>
              <a:rPr b="1" lang="de-DE"/>
              <a:t>Key Transition Statement for next slide (Use Cases):</a:t>
            </a:r>
            <a:br>
              <a:rPr lang="de-DE"/>
            </a:br>
            <a:r>
              <a:rPr i="1" lang="de-DE"/>
              <a:t>"RTLS and Digital Twin technologies have already transformed industrial operations. But how exactly? Let’s take a look at real-world use cases."</a:t>
            </a:r>
            <a:endParaRPr/>
          </a:p>
        </p:txBody>
      </p:sp>
      <p:sp>
        <p:nvSpPr>
          <p:cNvPr id="170" name="Google Shape;17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RTLS has already transformed visibility and automation in the industry. But what if we could go beyond tracking? What if we could understand what’s happening on the shopfloor – and even predict what will happen next?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>
                <a:solidFill>
                  <a:schemeClr val="lt1"/>
                </a:solidFill>
              </a:rPr>
              <a:t>That’s why we’re taking the next step: AI-powered RTLS, making data not just visible – but actionable.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35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0" name="Google Shape;80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ue (no bar) - Map (left)">
  <p:cSld name="1_Blue (no bar) - Map (left)">
    <p:bg>
      <p:bgPr>
        <a:solidFill>
          <a:srgbClr val="00A3E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6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7"/>
          <p:cNvSpPr txBox="1"/>
          <p:nvPr>
            <p:ph type="title"/>
          </p:nvPr>
        </p:nvSpPr>
        <p:spPr>
          <a:xfrm>
            <a:off x="180000" y="360000"/>
            <a:ext cx="11819054" cy="54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7"/>
          <p:cNvSpPr txBox="1"/>
          <p:nvPr>
            <p:ph idx="2" type="body"/>
          </p:nvPr>
        </p:nvSpPr>
        <p:spPr>
          <a:xfrm>
            <a:off x="179388" y="973138"/>
            <a:ext cx="11818937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7"/>
          <p:cNvSpPr/>
          <p:nvPr/>
        </p:nvSpPr>
        <p:spPr>
          <a:xfrm>
            <a:off x="0" y="0"/>
            <a:ext cx="12192000" cy="110038"/>
          </a:xfrm>
          <a:prstGeom prst="rect">
            <a:avLst/>
          </a:prstGeom>
          <a:solidFill>
            <a:srgbClr val="00A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Calibri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" name="Google Shape;11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56206" y="214504"/>
            <a:ext cx="1242845" cy="36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7"/>
          <p:cNvSpPr txBox="1"/>
          <p:nvPr>
            <p:ph idx="11" type="ftr"/>
          </p:nvPr>
        </p:nvSpPr>
        <p:spPr>
          <a:xfrm>
            <a:off x="179999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F8F8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8"/>
          <p:cNvSpPr txBox="1"/>
          <p:nvPr>
            <p:ph type="title"/>
          </p:nvPr>
        </p:nvSpPr>
        <p:spPr>
          <a:xfrm>
            <a:off x="179999" y="2719099"/>
            <a:ext cx="11819055" cy="1075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8"/>
          <p:cNvSpPr txBox="1"/>
          <p:nvPr>
            <p:ph idx="1" type="body"/>
          </p:nvPr>
        </p:nvSpPr>
        <p:spPr>
          <a:xfrm>
            <a:off x="179999" y="3816580"/>
            <a:ext cx="1181905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 sz="2000">
                <a:solidFill>
                  <a:srgbClr val="8F8F8F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800"/>
              <a:buNone/>
              <a:defRPr sz="1800">
                <a:solidFill>
                  <a:srgbClr val="8F8F8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9pPr>
          </a:lstStyle>
          <a:p/>
        </p:txBody>
      </p:sp>
      <p:sp>
        <p:nvSpPr>
          <p:cNvPr id="115" name="Google Shape;115;p38"/>
          <p:cNvSpPr txBox="1"/>
          <p:nvPr>
            <p:ph idx="11" type="ftr"/>
          </p:nvPr>
        </p:nvSpPr>
        <p:spPr>
          <a:xfrm>
            <a:off x="179999" y="6356349"/>
            <a:ext cx="2912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8"/>
          <p:cNvSpPr txBox="1"/>
          <p:nvPr>
            <p:ph idx="2" type="body"/>
          </p:nvPr>
        </p:nvSpPr>
        <p:spPr>
          <a:xfrm>
            <a:off x="8932863" y="5439508"/>
            <a:ext cx="3065462" cy="269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38"/>
          <p:cNvSpPr txBox="1"/>
          <p:nvPr>
            <p:ph idx="3" type="body"/>
          </p:nvPr>
        </p:nvSpPr>
        <p:spPr>
          <a:xfrm>
            <a:off x="8932863" y="5720862"/>
            <a:ext cx="3065462" cy="269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38"/>
          <p:cNvSpPr txBox="1"/>
          <p:nvPr>
            <p:ph idx="4" type="body"/>
          </p:nvPr>
        </p:nvSpPr>
        <p:spPr>
          <a:xfrm>
            <a:off x="8932863" y="5158154"/>
            <a:ext cx="3065462" cy="269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8"/>
          <p:cNvSpPr/>
          <p:nvPr/>
        </p:nvSpPr>
        <p:spPr>
          <a:xfrm>
            <a:off x="0" y="0"/>
            <a:ext cx="12192000" cy="110038"/>
          </a:xfrm>
          <a:prstGeom prst="rect">
            <a:avLst/>
          </a:prstGeom>
          <a:solidFill>
            <a:srgbClr val="00A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Calibri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9"/>
          <p:cNvSpPr txBox="1"/>
          <p:nvPr>
            <p:ph type="title"/>
          </p:nvPr>
        </p:nvSpPr>
        <p:spPr>
          <a:xfrm>
            <a:off x="179999" y="2719099"/>
            <a:ext cx="11819055" cy="1075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9"/>
          <p:cNvSpPr txBox="1"/>
          <p:nvPr>
            <p:ph idx="1" type="body"/>
          </p:nvPr>
        </p:nvSpPr>
        <p:spPr>
          <a:xfrm>
            <a:off x="179999" y="3816580"/>
            <a:ext cx="1181905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 sz="2000">
                <a:solidFill>
                  <a:srgbClr val="8F8F8F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800"/>
              <a:buNone/>
              <a:defRPr sz="1800">
                <a:solidFill>
                  <a:srgbClr val="8F8F8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9pPr>
          </a:lstStyle>
          <a:p/>
        </p:txBody>
      </p:sp>
      <p:sp>
        <p:nvSpPr>
          <p:cNvPr id="123" name="Google Shape;123;p39"/>
          <p:cNvSpPr txBox="1"/>
          <p:nvPr>
            <p:ph idx="11" type="ftr"/>
          </p:nvPr>
        </p:nvSpPr>
        <p:spPr>
          <a:xfrm>
            <a:off x="179999" y="6356349"/>
            <a:ext cx="29123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9"/>
          <p:cNvSpPr txBox="1"/>
          <p:nvPr>
            <p:ph idx="2" type="body"/>
          </p:nvPr>
        </p:nvSpPr>
        <p:spPr>
          <a:xfrm>
            <a:off x="8932863" y="5439508"/>
            <a:ext cx="3065462" cy="269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9"/>
          <p:cNvSpPr txBox="1"/>
          <p:nvPr>
            <p:ph idx="3" type="body"/>
          </p:nvPr>
        </p:nvSpPr>
        <p:spPr>
          <a:xfrm>
            <a:off x="8932863" y="5720862"/>
            <a:ext cx="3065462" cy="269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39"/>
          <p:cNvSpPr txBox="1"/>
          <p:nvPr>
            <p:ph idx="4" type="body"/>
          </p:nvPr>
        </p:nvSpPr>
        <p:spPr>
          <a:xfrm>
            <a:off x="8932863" y="5158154"/>
            <a:ext cx="3065462" cy="269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 sz="12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39"/>
          <p:cNvSpPr/>
          <p:nvPr/>
        </p:nvSpPr>
        <p:spPr>
          <a:xfrm>
            <a:off x="0" y="0"/>
            <a:ext cx="12192000" cy="110038"/>
          </a:xfrm>
          <a:prstGeom prst="rect">
            <a:avLst/>
          </a:prstGeom>
          <a:solidFill>
            <a:srgbClr val="00A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Calibri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1598"/>
            <a:ext cx="12192000" cy="675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9"/>
          <p:cNvSpPr/>
          <p:nvPr/>
        </p:nvSpPr>
        <p:spPr>
          <a:xfrm>
            <a:off x="0" y="101598"/>
            <a:ext cx="12192000" cy="6782092"/>
          </a:xfrm>
          <a:prstGeom prst="rect">
            <a:avLst/>
          </a:prstGeom>
          <a:solidFill>
            <a:srgbClr val="05122E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White">
  <p:cSld name="1_Whit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/>
          <p:nvPr/>
        </p:nvSpPr>
        <p:spPr>
          <a:xfrm>
            <a:off x="0" y="0"/>
            <a:ext cx="12192000" cy="110038"/>
          </a:xfrm>
          <a:prstGeom prst="rect">
            <a:avLst/>
          </a:prstGeom>
          <a:solidFill>
            <a:srgbClr val="00A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Calibri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1" name="Google Shape;2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37620" y="218601"/>
            <a:ext cx="1141868" cy="3386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2" type="sldNum"/>
          </p:nvPr>
        </p:nvSpPr>
        <p:spPr>
          <a:xfrm>
            <a:off x="925585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 sz="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/>
          <p:nvPr>
            <p:ph type="title"/>
          </p:nvPr>
        </p:nvSpPr>
        <p:spPr>
          <a:xfrm>
            <a:off x="180000" y="360000"/>
            <a:ext cx="11819054" cy="54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" type="body"/>
          </p:nvPr>
        </p:nvSpPr>
        <p:spPr>
          <a:xfrm>
            <a:off x="179388" y="973138"/>
            <a:ext cx="11818937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1"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2" type="body"/>
          </p:nvPr>
        </p:nvSpPr>
        <p:spPr>
          <a:xfrm>
            <a:off x="179388" y="1828800"/>
            <a:ext cx="11818937" cy="4349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4"/>
          <p:cNvSpPr/>
          <p:nvPr/>
        </p:nvSpPr>
        <p:spPr>
          <a:xfrm>
            <a:off x="0" y="0"/>
            <a:ext cx="12192000" cy="110038"/>
          </a:xfrm>
          <a:prstGeom prst="rect">
            <a:avLst/>
          </a:prstGeom>
          <a:solidFill>
            <a:srgbClr val="00A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Calibri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" name="Google Shape;2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56206" y="214504"/>
            <a:ext cx="1242845" cy="3645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4"/>
          <p:cNvSpPr txBox="1"/>
          <p:nvPr>
            <p:ph idx="11" type="ftr"/>
          </p:nvPr>
        </p:nvSpPr>
        <p:spPr>
          <a:xfrm>
            <a:off x="179999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F8F8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Lead_Bulleted List">
  <p:cSld name="Blue Lead_Bulleted Lis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/>
          <p:nvPr>
            <p:ph type="title"/>
          </p:nvPr>
        </p:nvSpPr>
        <p:spPr>
          <a:xfrm>
            <a:off x="337976" y="606649"/>
            <a:ext cx="10315847" cy="7979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pen Sans"/>
              <a:buNone/>
              <a:defRPr b="1" i="0" sz="320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" type="body"/>
          </p:nvPr>
        </p:nvSpPr>
        <p:spPr>
          <a:xfrm>
            <a:off x="337976" y="1506155"/>
            <a:ext cx="11472221" cy="4738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0850" lvl="0" marL="457200" algn="l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Char char="•"/>
              <a:defRPr>
                <a:solidFill>
                  <a:schemeClr val="dk1"/>
                </a:solidFill>
              </a:defRPr>
            </a:lvl1pPr>
            <a:lvl2pPr indent="-388619" lvl="1" marL="9144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2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indent="-355600" lvl="2" marL="13716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indent="-342900" lvl="3" marL="18288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>
                <a:solidFill>
                  <a:schemeClr val="dk1"/>
                </a:solidFill>
              </a:defRPr>
            </a:lvl4pPr>
            <a:lvl5pPr indent="-342900" lvl="4" marL="22860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4" name="Google Shape;3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37620" y="218601"/>
            <a:ext cx="1141868" cy="3386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 sz="800"/>
          </a:p>
        </p:txBody>
      </p:sp>
      <p:sp>
        <p:nvSpPr>
          <p:cNvPr id="37" name="Google Shape;37;p25"/>
          <p:cNvSpPr/>
          <p:nvPr/>
        </p:nvSpPr>
        <p:spPr>
          <a:xfrm>
            <a:off x="0" y="0"/>
            <a:ext cx="12192000" cy="110038"/>
          </a:xfrm>
          <a:prstGeom prst="rect">
            <a:avLst/>
          </a:prstGeom>
          <a:solidFill>
            <a:srgbClr val="00A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1"/>
              <a:buFont typeface="Calibri"/>
              <a:buNone/>
            </a:pPr>
            <a:r>
              <a:t/>
            </a:r>
            <a:endParaRPr b="0" i="0" sz="1351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" name="Google Shape;4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F8F"/>
              </a:buClr>
              <a:buSzPts val="2400"/>
              <a:buNone/>
              <a:defRPr sz="2400">
                <a:solidFill>
                  <a:srgbClr val="8F8F8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 sz="2000">
                <a:solidFill>
                  <a:srgbClr val="8F8F8F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800"/>
              <a:buNone/>
              <a:defRPr sz="1800">
                <a:solidFill>
                  <a:srgbClr val="8F8F8F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F8F"/>
              </a:buClr>
              <a:buSzPts val="1600"/>
              <a:buNone/>
              <a:defRPr sz="1600">
                <a:solidFill>
                  <a:srgbClr val="8F8F8F"/>
                </a:solidFill>
              </a:defRPr>
            </a:lvl9pPr>
          </a:lstStyle>
          <a:p/>
        </p:txBody>
      </p:sp>
      <p:sp>
        <p:nvSpPr>
          <p:cNvPr id="53" name="Google Shape;5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8" name="Google Shape;68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jp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41.png"/><Relationship Id="rId11" Type="http://schemas.openxmlformats.org/officeDocument/2006/relationships/image" Target="../media/image37.png"/><Relationship Id="rId22" Type="http://schemas.openxmlformats.org/officeDocument/2006/relationships/image" Target="../media/image36.png"/><Relationship Id="rId10" Type="http://schemas.openxmlformats.org/officeDocument/2006/relationships/image" Target="../media/image20.png"/><Relationship Id="rId21" Type="http://schemas.openxmlformats.org/officeDocument/2006/relationships/image" Target="../media/image39.png"/><Relationship Id="rId13" Type="http://schemas.openxmlformats.org/officeDocument/2006/relationships/image" Target="../media/image23.png"/><Relationship Id="rId12" Type="http://schemas.openxmlformats.org/officeDocument/2006/relationships/image" Target="../media/image25.png"/><Relationship Id="rId23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15" Type="http://schemas.openxmlformats.org/officeDocument/2006/relationships/image" Target="../media/image24.png"/><Relationship Id="rId14" Type="http://schemas.openxmlformats.org/officeDocument/2006/relationships/image" Target="../media/image28.png"/><Relationship Id="rId17" Type="http://schemas.openxmlformats.org/officeDocument/2006/relationships/image" Target="../media/image29.png"/><Relationship Id="rId16" Type="http://schemas.openxmlformats.org/officeDocument/2006/relationships/image" Target="../media/image26.png"/><Relationship Id="rId5" Type="http://schemas.openxmlformats.org/officeDocument/2006/relationships/image" Target="../media/image31.png"/><Relationship Id="rId19" Type="http://schemas.openxmlformats.org/officeDocument/2006/relationships/image" Target="../media/image38.png"/><Relationship Id="rId6" Type="http://schemas.openxmlformats.org/officeDocument/2006/relationships/image" Target="../media/image33.png"/><Relationship Id="rId18" Type="http://schemas.openxmlformats.org/officeDocument/2006/relationships/image" Target="../media/image27.png"/><Relationship Id="rId7" Type="http://schemas.openxmlformats.org/officeDocument/2006/relationships/image" Target="../media/image34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2.png"/><Relationship Id="rId7" Type="http://schemas.openxmlformats.org/officeDocument/2006/relationships/image" Target="../media/image44.png"/><Relationship Id="rId8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Schrift, Grafiken, Text, Grafikdesign enthält.&#10;&#10;KI-generierte Inhalte können fehlerhaft sein." id="135" name="Google Shape;135;p1"/>
          <p:cNvPicPr preferRelativeResize="0"/>
          <p:nvPr/>
        </p:nvPicPr>
        <p:blipFill rotWithShape="1">
          <a:blip r:embed="rId4">
            <a:alphaModFix/>
          </a:blip>
          <a:srcRect b="45950" l="0" r="0" t="20476"/>
          <a:stretch/>
        </p:blipFill>
        <p:spPr>
          <a:xfrm>
            <a:off x="7565125" y="388950"/>
            <a:ext cx="1618299" cy="54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 txBox="1"/>
          <p:nvPr/>
        </p:nvSpPr>
        <p:spPr>
          <a:xfrm>
            <a:off x="618469" y="1986979"/>
            <a:ext cx="11032757" cy="759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</a:pPr>
            <a:r>
              <a:rPr b="1" i="0" lang="de-DE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How AI is Changing IoT</a:t>
            </a:r>
            <a:endParaRPr/>
          </a:p>
        </p:txBody>
      </p:sp>
      <p:sp>
        <p:nvSpPr>
          <p:cNvPr id="137" name="Google Shape;137;p1"/>
          <p:cNvSpPr txBox="1"/>
          <p:nvPr/>
        </p:nvSpPr>
        <p:spPr>
          <a:xfrm>
            <a:off x="618469" y="2664988"/>
            <a:ext cx="8375060" cy="108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1"/>
              </a:buClr>
              <a:buSzPts val="3200"/>
              <a:buFont typeface="Open Sans"/>
              <a:buNone/>
            </a:pPr>
            <a:r>
              <a:rPr b="0" i="0" lang="de-DE" sz="3200" u="none" cap="none" strike="noStrik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AI &amp; RTLS: Turning Shopfloor Data into Instant Answers</a:t>
            </a:r>
            <a:endParaRPr b="0" i="0" sz="3200" u="none" cap="none" strike="noStrike">
              <a:solidFill>
                <a:srgbClr val="00A3E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8" name="Google Shape;138;p1"/>
          <p:cNvSpPr txBox="1"/>
          <p:nvPr/>
        </p:nvSpPr>
        <p:spPr>
          <a:xfrm>
            <a:off x="618469" y="5985912"/>
            <a:ext cx="3014318" cy="70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</a:pPr>
            <a:r>
              <a:rPr b="0" i="0" lang="de-DE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Inpixon.com</a:t>
            </a:r>
            <a:endParaRPr/>
          </a:p>
        </p:txBody>
      </p:sp>
      <p:pic>
        <p:nvPicPr>
          <p:cNvPr id="139" name="Google Shape;139;p1" title="Group 919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73" y="452702"/>
            <a:ext cx="2140500" cy="4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Kleidung, Arbeitskleidung, Gebäude, Person enthält.&#10;&#10;Automatisch generierte Beschreibung" id="376" name="Google Shape;376;p20"/>
          <p:cNvPicPr preferRelativeResize="0"/>
          <p:nvPr/>
        </p:nvPicPr>
        <p:blipFill rotWithShape="1">
          <a:blip r:embed="rId3">
            <a:alphaModFix amt="27000"/>
          </a:blip>
          <a:srcRect b="0" l="0" r="1148" t="1984"/>
          <a:stretch/>
        </p:blipFill>
        <p:spPr>
          <a:xfrm>
            <a:off x="1" y="-6"/>
            <a:ext cx="12191999" cy="6775796"/>
          </a:xfrm>
          <a:prstGeom prst="rect">
            <a:avLst/>
          </a:prstGeom>
          <a:solidFill>
            <a:srgbClr val="04122E"/>
          </a:solidFill>
          <a:ln>
            <a:noFill/>
          </a:ln>
        </p:spPr>
      </p:pic>
      <p:sp>
        <p:nvSpPr>
          <p:cNvPr id="377" name="Google Shape;377;p20"/>
          <p:cNvSpPr txBox="1"/>
          <p:nvPr/>
        </p:nvSpPr>
        <p:spPr>
          <a:xfrm>
            <a:off x="5147357" y="5483412"/>
            <a:ext cx="212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inpixon.com</a:t>
            </a:r>
            <a:endParaRPr b="1" i="0" sz="1800" u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20"/>
          <p:cNvSpPr txBox="1"/>
          <p:nvPr/>
        </p:nvSpPr>
        <p:spPr>
          <a:xfrm>
            <a:off x="1574156" y="5486295"/>
            <a:ext cx="266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hello@inpixon.com</a:t>
            </a:r>
            <a:endParaRPr b="1" i="0" sz="1800" u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476720" y="1783074"/>
            <a:ext cx="4967100" cy="16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2"/>
              </a:buClr>
              <a:buSzPts val="5000"/>
              <a:buFont typeface="Open Sans"/>
              <a:buNone/>
            </a:pPr>
            <a:r>
              <a:rPr b="1" lang="de-DE" sz="5000">
                <a:solidFill>
                  <a:srgbClr val="00A3E2"/>
                </a:solidFill>
                <a:latin typeface="Open Sans"/>
                <a:ea typeface="Open Sans"/>
                <a:cs typeface="Open Sans"/>
                <a:sym typeface="Open Sans"/>
              </a:rPr>
              <a:t>Let’s Talk</a:t>
            </a:r>
            <a:endParaRPr/>
          </a:p>
        </p:txBody>
      </p:sp>
      <p:pic>
        <p:nvPicPr>
          <p:cNvPr descr="Ein Bild, das Grafiken, Schrift, Grafikdesign, Logo enthält.&#10;&#10;Automatisch generierte Beschreibung" id="380" name="Google Shape;380;p20"/>
          <p:cNvPicPr preferRelativeResize="0"/>
          <p:nvPr/>
        </p:nvPicPr>
        <p:blipFill rotWithShape="1">
          <a:blip r:embed="rId4">
            <a:alphaModFix/>
          </a:blip>
          <a:srcRect b="23641" l="0" r="0" t="14659"/>
          <a:stretch/>
        </p:blipFill>
        <p:spPr>
          <a:xfrm>
            <a:off x="10729398" y="83708"/>
            <a:ext cx="1278187" cy="443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reenshot, Design enthält.&#10;&#10;Automatisch generierte Beschreibung" id="381" name="Google Shape;381;p20"/>
          <p:cNvPicPr preferRelativeResize="0"/>
          <p:nvPr/>
        </p:nvPicPr>
        <p:blipFill rotWithShape="1">
          <a:blip r:embed="rId5">
            <a:alphaModFix/>
          </a:blip>
          <a:srcRect b="6216" l="3277" r="86298" t="76644"/>
          <a:stretch/>
        </p:blipFill>
        <p:spPr>
          <a:xfrm>
            <a:off x="335665" y="5156454"/>
            <a:ext cx="1238491" cy="1145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reenshot, Design enthält.&#10;&#10;Automatisch generierte Beschreibung" id="382" name="Google Shape;382;p20"/>
          <p:cNvPicPr preferRelativeResize="0"/>
          <p:nvPr/>
        </p:nvPicPr>
        <p:blipFill rotWithShape="1">
          <a:blip r:embed="rId5">
            <a:alphaModFix/>
          </a:blip>
          <a:srcRect b="7622" l="36092" r="55052" t="75916"/>
          <a:stretch/>
        </p:blipFill>
        <p:spPr>
          <a:xfrm>
            <a:off x="4158421" y="5124198"/>
            <a:ext cx="922867" cy="964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reenshot, Design enthält.&#10;&#10;Automatisch generierte Beschreibung" id="383" name="Google Shape;383;p20"/>
          <p:cNvPicPr preferRelativeResize="0"/>
          <p:nvPr/>
        </p:nvPicPr>
        <p:blipFill rotWithShape="1">
          <a:blip r:embed="rId5">
            <a:alphaModFix/>
          </a:blip>
          <a:srcRect b="6022" l="86087" r="0" t="66461"/>
          <a:stretch/>
        </p:blipFill>
        <p:spPr>
          <a:xfrm>
            <a:off x="8399783" y="5729199"/>
            <a:ext cx="1462603" cy="162712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0"/>
          <p:cNvSpPr txBox="1"/>
          <p:nvPr/>
        </p:nvSpPr>
        <p:spPr>
          <a:xfrm>
            <a:off x="201264" y="6418885"/>
            <a:ext cx="616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rgbClr val="D8D8D8"/>
                </a:solidFill>
                <a:latin typeface="Open Sans"/>
                <a:ea typeface="Open Sans"/>
                <a:cs typeface="Open Sans"/>
                <a:sym typeface="Open Sans"/>
              </a:rPr>
              <a:t>© Inpixon | All Rights Reserved | Inpixon.com</a:t>
            </a:r>
            <a:endParaRPr/>
          </a:p>
        </p:txBody>
      </p:sp>
      <p:sp>
        <p:nvSpPr>
          <p:cNvPr id="385" name="Google Shape;385;p20"/>
          <p:cNvSpPr txBox="1"/>
          <p:nvPr/>
        </p:nvSpPr>
        <p:spPr>
          <a:xfrm>
            <a:off x="9973938" y="6133088"/>
            <a:ext cx="2071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inpixon.com/contact-us</a:t>
            </a:r>
            <a:endParaRPr/>
          </a:p>
        </p:txBody>
      </p:sp>
      <p:pic>
        <p:nvPicPr>
          <p:cNvPr descr="Ein Bild, das Muster, Pixel, Design enthält.&#10;&#10;Automatisch generierte Beschreibung" id="386" name="Google Shape;38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05655" y="4488521"/>
            <a:ext cx="1569300" cy="1569300"/>
          </a:xfrm>
          <a:prstGeom prst="roundRect">
            <a:avLst>
              <a:gd fmla="val 9503" name="adj"/>
            </a:avLst>
          </a:prstGeom>
          <a:noFill/>
          <a:ln>
            <a:noFill/>
          </a:ln>
        </p:spPr>
      </p:pic>
      <p:sp>
        <p:nvSpPr>
          <p:cNvPr id="387" name="Google Shape;387;p20"/>
          <p:cNvSpPr txBox="1"/>
          <p:nvPr/>
        </p:nvSpPr>
        <p:spPr>
          <a:xfrm>
            <a:off x="500451" y="2568900"/>
            <a:ext cx="5541900" cy="16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2"/>
              </a:buClr>
              <a:buSzPts val="5000"/>
              <a:buFont typeface="Open Sans"/>
              <a:buNone/>
            </a:pPr>
            <a:r>
              <a:rPr b="1" lang="de-DE" sz="2600">
                <a:solidFill>
                  <a:srgbClr val="00A3E2"/>
                </a:solidFill>
                <a:latin typeface="Open Sans"/>
                <a:ea typeface="Open Sans"/>
                <a:cs typeface="Open Sans"/>
                <a:sym typeface="Open Sans"/>
              </a:rPr>
              <a:t>Transform Your Factory with Inpixon AI</a:t>
            </a:r>
            <a:endParaRPr sz="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22E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Karte, Welt, Erde enthält.&#10;&#10;KI-generierte Inhalte können fehlerhaft sein." id="145" name="Google Shape;145;p2"/>
          <p:cNvPicPr preferRelativeResize="0"/>
          <p:nvPr/>
        </p:nvPicPr>
        <p:blipFill rotWithShape="1">
          <a:blip r:embed="rId3">
            <a:alphaModFix/>
          </a:blip>
          <a:srcRect b="0" l="5921" r="0" t="0"/>
          <a:stretch/>
        </p:blipFill>
        <p:spPr>
          <a:xfrm>
            <a:off x="237448" y="2021069"/>
            <a:ext cx="6626616" cy="396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"/>
          <p:cNvSpPr txBox="1"/>
          <p:nvPr/>
        </p:nvSpPr>
        <p:spPr>
          <a:xfrm>
            <a:off x="180000" y="360000"/>
            <a:ext cx="118191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b="1" i="0" lang="de-DE" sz="2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Global Leader in Location Intelligence and IIoT Solutions</a:t>
            </a:r>
            <a:endParaRPr b="1" i="0" sz="2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7365884" y="1728181"/>
            <a:ext cx="4562700" cy="3882000"/>
          </a:xfrm>
          <a:prstGeom prst="roundRect">
            <a:avLst>
              <a:gd fmla="val 8009" name="adj"/>
            </a:avLst>
          </a:prstGeom>
          <a:solidFill>
            <a:srgbClr val="05122E">
              <a:alpha val="93725"/>
            </a:srgbClr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1590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None/>
            </a:pPr>
            <a:r>
              <a:t/>
            </a:r>
            <a:endParaRPr b="0" i="1" sz="11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7806632" y="2471155"/>
            <a:ext cx="395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8288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Successfully delivering solutions to the market for over </a:t>
            </a:r>
            <a:b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25 years</a:t>
            </a: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10791346" y="157258"/>
            <a:ext cx="1400654" cy="644282"/>
          </a:xfrm>
          <a:prstGeom prst="roundRect">
            <a:avLst>
              <a:gd fmla="val 16667" name="adj"/>
            </a:avLst>
          </a:prstGeom>
          <a:solidFill>
            <a:srgbClr val="0512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7806632" y="2974083"/>
            <a:ext cx="3951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8288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Pioneer in location-based automation and digitalization</a:t>
            </a:r>
            <a:endParaRPr/>
          </a:p>
        </p:txBody>
      </p:sp>
      <p:sp>
        <p:nvSpPr>
          <p:cNvPr id="151" name="Google Shape;151;p2"/>
          <p:cNvSpPr txBox="1"/>
          <p:nvPr/>
        </p:nvSpPr>
        <p:spPr>
          <a:xfrm>
            <a:off x="7806632" y="3375444"/>
            <a:ext cx="3951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8288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Award-winning open solution platform and technology</a:t>
            </a:r>
            <a:endParaRPr/>
          </a:p>
        </p:txBody>
      </p:sp>
      <p:sp>
        <p:nvSpPr>
          <p:cNvPr id="152" name="Google Shape;152;p2"/>
          <p:cNvSpPr txBox="1"/>
          <p:nvPr/>
        </p:nvSpPr>
        <p:spPr>
          <a:xfrm>
            <a:off x="7806632" y="3776805"/>
            <a:ext cx="3951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8288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Millions of products deployed in the field</a:t>
            </a:r>
            <a:endParaRPr/>
          </a:p>
        </p:txBody>
      </p:sp>
      <p:sp>
        <p:nvSpPr>
          <p:cNvPr id="153" name="Google Shape;153;p2"/>
          <p:cNvSpPr txBox="1"/>
          <p:nvPr/>
        </p:nvSpPr>
        <p:spPr>
          <a:xfrm>
            <a:off x="7806632" y="4178166"/>
            <a:ext cx="395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8288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Renowned customers from automotive, engineering, aerospace, and logistics industries</a:t>
            </a:r>
            <a:endParaRPr/>
          </a:p>
        </p:txBody>
      </p:sp>
      <p:sp>
        <p:nvSpPr>
          <p:cNvPr id="154" name="Google Shape;154;p2"/>
          <p:cNvSpPr txBox="1"/>
          <p:nvPr/>
        </p:nvSpPr>
        <p:spPr>
          <a:xfrm>
            <a:off x="7806632" y="4681094"/>
            <a:ext cx="3951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8288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Global partner and service ecosystem</a:t>
            </a:r>
            <a:endParaRPr/>
          </a:p>
        </p:txBody>
      </p:sp>
      <p:sp>
        <p:nvSpPr>
          <p:cNvPr id="155" name="Google Shape;155;p2"/>
          <p:cNvSpPr txBox="1"/>
          <p:nvPr/>
        </p:nvSpPr>
        <p:spPr>
          <a:xfrm>
            <a:off x="7806632" y="5082458"/>
            <a:ext cx="3951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18288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de-DE" sz="105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division of XTI Aerospace, Inc.</a:t>
            </a:r>
            <a:endParaRPr/>
          </a:p>
        </p:txBody>
      </p:sp>
      <p:pic>
        <p:nvPicPr>
          <p:cNvPr descr="A blue and white check mark&#10;&#10;AI-generated content may be incorrect." id="156" name="Google Shape;15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4976" y="2531328"/>
            <a:ext cx="211295" cy="250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57" name="Google Shape;15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4976" y="3007625"/>
            <a:ext cx="211295" cy="250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58" name="Google Shape;15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4976" y="3409477"/>
            <a:ext cx="211295" cy="250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59" name="Google Shape;15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4976" y="3825768"/>
            <a:ext cx="211295" cy="250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60" name="Google Shape;16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4976" y="4234996"/>
            <a:ext cx="211295" cy="250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61" name="Google Shape;1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4976" y="4716106"/>
            <a:ext cx="211295" cy="250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62" name="Google Shape;1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4976" y="5122772"/>
            <a:ext cx="211295" cy="25067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"/>
          <p:cNvSpPr txBox="1"/>
          <p:nvPr/>
        </p:nvSpPr>
        <p:spPr>
          <a:xfrm>
            <a:off x="7674281" y="1941059"/>
            <a:ext cx="236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About Inpixon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Ein Bild, das Schrift, Grafiken, Text, Grafikdesign enthält.&#10;&#10;KI-generierte Inhalte können fehlerhaft sein." id="164" name="Google Shape;164;p2"/>
          <p:cNvPicPr preferRelativeResize="0"/>
          <p:nvPr/>
        </p:nvPicPr>
        <p:blipFill rotWithShape="1">
          <a:blip r:embed="rId5">
            <a:alphaModFix/>
          </a:blip>
          <a:srcRect b="45950" l="0" r="0" t="20476"/>
          <a:stretch/>
        </p:blipFill>
        <p:spPr>
          <a:xfrm>
            <a:off x="10798230" y="223204"/>
            <a:ext cx="1239074" cy="41601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"/>
          <p:cNvSpPr txBox="1"/>
          <p:nvPr/>
        </p:nvSpPr>
        <p:spPr>
          <a:xfrm>
            <a:off x="1067398" y="1639149"/>
            <a:ext cx="476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rgbClr val="00A3E1"/>
                </a:solidFill>
                <a:latin typeface="Calibri"/>
                <a:ea typeface="Calibri"/>
                <a:cs typeface="Calibri"/>
                <a:sym typeface="Calibri"/>
              </a:rPr>
              <a:t>Customer Projects Around the World</a:t>
            </a:r>
            <a:endParaRPr sz="1800">
              <a:solidFill>
                <a:srgbClr val="00A3E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2"/>
          <p:cNvSpPr txBox="1"/>
          <p:nvPr/>
        </p:nvSpPr>
        <p:spPr>
          <a:xfrm>
            <a:off x="179998" y="6547079"/>
            <a:ext cx="59946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800" u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Inpixon | All Rights Reserved | Inpixon.com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122E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/>
          <p:nvPr/>
        </p:nvSpPr>
        <p:spPr>
          <a:xfrm>
            <a:off x="7299246" y="3470416"/>
            <a:ext cx="8777357" cy="8777357"/>
          </a:xfrm>
          <a:prstGeom prst="ellipse">
            <a:avLst/>
          </a:prstGeom>
          <a:solidFill>
            <a:srgbClr val="00A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00A3E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393000" y="900061"/>
            <a:ext cx="11406000" cy="1188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1"/>
              </a:buClr>
              <a:buSzPts val="3500"/>
              <a:buFont typeface="Open Sans"/>
              <a:buNone/>
            </a:pPr>
            <a:r>
              <a:rPr b="1" i="0" lang="de-DE" sz="3500" cap="non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Where We Come From – </a:t>
            </a:r>
            <a:br>
              <a:rPr b="1" i="0" lang="de-DE" sz="3500" cap="non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de-DE" sz="3000" cap="non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Enabling Smart Production &amp; Intralogistics With RTLS &amp; IIoT</a:t>
            </a:r>
            <a:endParaRPr/>
          </a:p>
        </p:txBody>
      </p:sp>
      <p:sp>
        <p:nvSpPr>
          <p:cNvPr id="174" name="Google Shape;174;p3"/>
          <p:cNvSpPr txBox="1"/>
          <p:nvPr/>
        </p:nvSpPr>
        <p:spPr>
          <a:xfrm>
            <a:off x="179998" y="6547079"/>
            <a:ext cx="59946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Inpixon | All Rights Reserved | Inpixon.com </a:t>
            </a:r>
            <a:endParaRPr/>
          </a:p>
        </p:txBody>
      </p:sp>
      <p:pic>
        <p:nvPicPr>
          <p:cNvPr descr="Ein Bild, das Schrift, Grafiken, Text, Grafikdesign enthält.&#10;&#10;KI-generierte Inhalte können fehlerhaft sein." id="175" name="Google Shape;175;p3"/>
          <p:cNvPicPr preferRelativeResize="0"/>
          <p:nvPr/>
        </p:nvPicPr>
        <p:blipFill rotWithShape="1">
          <a:blip r:embed="rId3">
            <a:alphaModFix/>
          </a:blip>
          <a:srcRect b="45950" l="0" r="0" t="20476"/>
          <a:stretch/>
        </p:blipFill>
        <p:spPr>
          <a:xfrm>
            <a:off x="10798230" y="223204"/>
            <a:ext cx="1239074" cy="416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"/>
          <p:cNvSpPr txBox="1"/>
          <p:nvPr/>
        </p:nvSpPr>
        <p:spPr>
          <a:xfrm>
            <a:off x="1250863" y="2607162"/>
            <a:ext cx="10437062" cy="1428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de-DE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Real-time asset tracking </a:t>
            </a:r>
            <a:r>
              <a:rPr lang="de-DE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tools, equipment, vehicles, and personnel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de-DE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Intelligent automation </a:t>
            </a:r>
            <a:r>
              <a:rPr lang="de-DE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 replace manual processes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de-DE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Location-based analytics </a:t>
            </a:r>
            <a:r>
              <a:rPr lang="de-DE"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workflow and efficiency optimization</a:t>
            </a:r>
            <a:endParaRPr/>
          </a:p>
        </p:txBody>
      </p:sp>
      <p:pic>
        <p:nvPicPr>
          <p:cNvPr descr="A blue and white check mark&#10;&#10;AI-generated content may be incorrect." id="177" name="Google Shape;17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017" y="2774515"/>
            <a:ext cx="237731" cy="282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78" name="Google Shape;17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017" y="3188378"/>
            <a:ext cx="237731" cy="282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check mark&#10;&#10;AI-generated content may be incorrect." id="179" name="Google Shape;1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017" y="3673389"/>
            <a:ext cx="237731" cy="28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/>
          <p:nvPr/>
        </p:nvSpPr>
        <p:spPr>
          <a:xfrm>
            <a:off x="842017" y="4703962"/>
            <a:ext cx="318189" cy="365125"/>
          </a:xfrm>
          <a:prstGeom prst="homePlate">
            <a:avLst>
              <a:gd fmla="val 50000" name="adj"/>
            </a:avLst>
          </a:prstGeom>
          <a:solidFill>
            <a:schemeClr val="accent1"/>
          </a:solidFill>
          <a:ln cap="flat" cmpd="sng" w="12700">
            <a:solidFill>
              <a:srgbClr val="0044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1250863" y="4597591"/>
            <a:ext cx="4923794" cy="966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3E1"/>
              </a:buClr>
              <a:buSzPts val="2000"/>
              <a:buFont typeface="Arial"/>
              <a:buNone/>
            </a:pPr>
            <a:r>
              <a:rPr b="1" lang="de-DE" sz="20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Reduce Downtime &amp; Costs </a:t>
            </a:r>
            <a:r>
              <a:rPr lang="de-DE" sz="20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– Minimize search times, setup losses, and delays</a:t>
            </a:r>
            <a:endParaRPr/>
          </a:p>
        </p:txBody>
      </p:sp>
      <p:pic>
        <p:nvPicPr>
          <p:cNvPr descr="Ein Bild, das Schwarz, Küchenutensilien, Design enthält.&#10;&#10;KI-generierte Inhalte können fehlerhaft sein." id="182" name="Google Shape;182;p3"/>
          <p:cNvPicPr preferRelativeResize="0"/>
          <p:nvPr/>
        </p:nvPicPr>
        <p:blipFill rotWithShape="1">
          <a:blip r:embed="rId5">
            <a:alphaModFix/>
          </a:blip>
          <a:srcRect b="74269" l="35575" r="22724" t="0"/>
          <a:stretch/>
        </p:blipFill>
        <p:spPr>
          <a:xfrm>
            <a:off x="8518335" y="37936"/>
            <a:ext cx="1183541" cy="7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 txBox="1"/>
          <p:nvPr/>
        </p:nvSpPr>
        <p:spPr>
          <a:xfrm>
            <a:off x="179998" y="6547079"/>
            <a:ext cx="59946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Inpixon | All Rights Reserved | Inpixon.com </a:t>
            </a:r>
            <a:endParaRPr/>
          </a:p>
        </p:txBody>
      </p:sp>
      <p:pic>
        <p:nvPicPr>
          <p:cNvPr descr="Ein Bild, das Schrift, Grafiken, Text, Grafikdesign enthält.&#10;&#10;KI-generierte Inhalte können fehlerhaft sein." id="189" name="Google Shape;189;p4"/>
          <p:cNvPicPr preferRelativeResize="0"/>
          <p:nvPr/>
        </p:nvPicPr>
        <p:blipFill rotWithShape="1">
          <a:blip r:embed="rId4">
            <a:alphaModFix/>
          </a:blip>
          <a:srcRect b="45950" l="0" r="0" t="20476"/>
          <a:stretch/>
        </p:blipFill>
        <p:spPr>
          <a:xfrm>
            <a:off x="10763505" y="176904"/>
            <a:ext cx="1239074" cy="41601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"/>
          <p:cNvSpPr txBox="1"/>
          <p:nvPr/>
        </p:nvSpPr>
        <p:spPr>
          <a:xfrm>
            <a:off x="769342" y="2646117"/>
            <a:ext cx="29900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Always know where your materials, tools, and equipment are.</a:t>
            </a:r>
            <a:endParaRPr/>
          </a:p>
        </p:txBody>
      </p:sp>
      <p:sp>
        <p:nvSpPr>
          <p:cNvPr id="191" name="Google Shape;191;p4"/>
          <p:cNvSpPr txBox="1"/>
          <p:nvPr/>
        </p:nvSpPr>
        <p:spPr>
          <a:xfrm>
            <a:off x="769342" y="1846937"/>
            <a:ext cx="338643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Intralogistics &amp; Production Tracking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8114179" y="1845409"/>
            <a:ext cx="317539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Analytics &amp; Process Optimization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812589" y="3489201"/>
            <a:ext cx="2913025" cy="2001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Reduce search times </a:t>
            </a:r>
            <a:r>
              <a:rPr b="1" lang="de-DE" sz="12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by up to 80% </a:t>
            </a: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– Workers instantly locate what they need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Track material flow in real-time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Monitor vehicles, load carriers, pallets, and material across production &amp; warehouses</a:t>
            </a:r>
            <a:endParaRPr/>
          </a:p>
        </p:txBody>
      </p:sp>
      <p:sp>
        <p:nvSpPr>
          <p:cNvPr id="194" name="Google Shape;194;p4"/>
          <p:cNvSpPr txBox="1"/>
          <p:nvPr/>
        </p:nvSpPr>
        <p:spPr>
          <a:xfrm>
            <a:off x="8114178" y="3487673"/>
            <a:ext cx="3407073" cy="2001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Identify inefficiencies in workflows and material handling </a:t>
            </a:r>
            <a:r>
              <a:rPr b="1" lang="de-DE" sz="12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by up to </a:t>
            </a:r>
            <a:br>
              <a:rPr b="1" lang="de-DE" sz="12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de-DE" sz="12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30-50%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Heatmaps, trails &amp; dwell-time analysis reveal congestion &amp; idle time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Spaghetti diagrams &amp; route optimization improve efficiency</a:t>
            </a:r>
            <a:endParaRPr/>
          </a:p>
        </p:txBody>
      </p:sp>
      <p:sp>
        <p:nvSpPr>
          <p:cNvPr id="195" name="Google Shape;195;p4"/>
          <p:cNvSpPr txBox="1"/>
          <p:nvPr/>
        </p:nvSpPr>
        <p:spPr>
          <a:xfrm>
            <a:off x="4371750" y="2662295"/>
            <a:ext cx="29130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Eliminate manual processes with real-time location intelligence.</a:t>
            </a:r>
            <a:endParaRPr/>
          </a:p>
        </p:txBody>
      </p:sp>
      <p:sp>
        <p:nvSpPr>
          <p:cNvPr id="196" name="Google Shape;196;p4"/>
          <p:cNvSpPr txBox="1"/>
          <p:nvPr/>
        </p:nvSpPr>
        <p:spPr>
          <a:xfrm>
            <a:off x="4371750" y="1863115"/>
            <a:ext cx="30962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20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Location- &amp; IIoT-Based Automation</a:t>
            </a:r>
            <a:endParaRPr b="1"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4"/>
          <p:cNvSpPr txBox="1"/>
          <p:nvPr/>
        </p:nvSpPr>
        <p:spPr>
          <a:xfrm>
            <a:off x="4371750" y="3505379"/>
            <a:ext cx="3096292" cy="2001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Reduce manual scanning </a:t>
            </a:r>
            <a:r>
              <a:rPr b="1" lang="de-DE" sz="12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by</a:t>
            </a:r>
            <a:r>
              <a:rPr b="1"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de-DE" sz="12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up to 85%</a:t>
            </a:r>
            <a:r>
              <a:rPr b="1"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— No more barcode scanning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Trigger workflows based on movement, geofences, and process rules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de-DE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Automate material replenishment to avoid shortages</a:t>
            </a:r>
            <a:endParaRPr/>
          </a:p>
        </p:txBody>
      </p:sp>
      <p:sp>
        <p:nvSpPr>
          <p:cNvPr id="198" name="Google Shape;198;p4"/>
          <p:cNvSpPr txBox="1"/>
          <p:nvPr/>
        </p:nvSpPr>
        <p:spPr>
          <a:xfrm>
            <a:off x="8114178" y="2679029"/>
            <a:ext cx="29130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Transform data into actionable insights to optimize workflows.</a:t>
            </a:r>
            <a:endParaRPr/>
          </a:p>
        </p:txBody>
      </p:sp>
      <p:sp>
        <p:nvSpPr>
          <p:cNvPr id="199" name="Google Shape;199;p4"/>
          <p:cNvSpPr txBox="1"/>
          <p:nvPr/>
        </p:nvSpPr>
        <p:spPr>
          <a:xfrm>
            <a:off x="347241" y="359999"/>
            <a:ext cx="6397688" cy="1110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</a:pPr>
            <a:r>
              <a:rPr b="1" i="0" lang="de-DE" sz="24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Know More, Wait Less, Produce Faster - With Location &amp; IIoT Data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pen Sans ExtraBold"/>
              <a:buNone/>
            </a:pPr>
            <a:r>
              <a:t/>
            </a:r>
            <a:endParaRPr b="1" i="0" sz="2400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Ein Bild, das Schwarz, Küchenutensilien, Design enthält.&#10;&#10;KI-generierte Inhalte können fehlerhaft sein." id="200" name="Google Shape;200;p4"/>
          <p:cNvPicPr preferRelativeResize="0"/>
          <p:nvPr/>
        </p:nvPicPr>
        <p:blipFill rotWithShape="1">
          <a:blip r:embed="rId5">
            <a:alphaModFix/>
          </a:blip>
          <a:srcRect b="74269" l="35575" r="22724" t="0"/>
          <a:stretch/>
        </p:blipFill>
        <p:spPr>
          <a:xfrm>
            <a:off x="8518335" y="37936"/>
            <a:ext cx="1183541" cy="7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"/>
          <p:cNvSpPr/>
          <p:nvPr/>
        </p:nvSpPr>
        <p:spPr>
          <a:xfrm>
            <a:off x="5823592" y="1088013"/>
            <a:ext cx="8777357" cy="8777357"/>
          </a:xfrm>
          <a:prstGeom prst="ellipse">
            <a:avLst/>
          </a:prstGeom>
          <a:solidFill>
            <a:srgbClr val="0512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 txBox="1"/>
          <p:nvPr/>
        </p:nvSpPr>
        <p:spPr>
          <a:xfrm>
            <a:off x="374808" y="353925"/>
            <a:ext cx="8777356" cy="1188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1"/>
              </a:buClr>
              <a:buSzPts val="2600"/>
              <a:buFont typeface="Open Sans"/>
              <a:buNone/>
            </a:pPr>
            <a:r>
              <a:rPr b="1" i="0" lang="de-DE" sz="2600" cap="non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RTLS Tells You Where – AI Tells You Why</a:t>
            </a:r>
            <a:endParaRPr/>
          </a:p>
        </p:txBody>
      </p:sp>
      <p:sp>
        <p:nvSpPr>
          <p:cNvPr id="208" name="Google Shape;208;p5"/>
          <p:cNvSpPr txBox="1"/>
          <p:nvPr/>
        </p:nvSpPr>
        <p:spPr>
          <a:xfrm>
            <a:off x="374808" y="1697817"/>
            <a:ext cx="4497887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800">
                <a:solidFill>
                  <a:srgbClr val="131922"/>
                </a:solidFill>
                <a:latin typeface="Open Sans"/>
                <a:ea typeface="Open Sans"/>
                <a:cs typeface="Open Sans"/>
                <a:sym typeface="Open Sans"/>
              </a:rPr>
              <a:t>The Challenge Today: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319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31922"/>
              </a:buClr>
              <a:buSzPts val="1800"/>
              <a:buFont typeface="Arial"/>
              <a:buChar char="•"/>
            </a:pPr>
            <a:r>
              <a:rPr b="1" lang="de-DE" sz="1800">
                <a:solidFill>
                  <a:srgbClr val="131922"/>
                </a:solidFill>
                <a:latin typeface="Open Sans"/>
                <a:ea typeface="Open Sans"/>
                <a:cs typeface="Open Sans"/>
                <a:sym typeface="Open Sans"/>
              </a:rPr>
              <a:t>Too much data, not enough insight</a:t>
            </a:r>
            <a:r>
              <a:rPr lang="de-DE" sz="1800">
                <a:solidFill>
                  <a:srgbClr val="131922"/>
                </a:solidFill>
                <a:latin typeface="Open Sans"/>
                <a:ea typeface="Open Sans"/>
                <a:cs typeface="Open Sans"/>
                <a:sym typeface="Open Sans"/>
              </a:rPr>
              <a:t> – RTLS generates vast amounts of data, but turning it into real-time decisions is still a challenge.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319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31922"/>
              </a:buClr>
              <a:buSzPts val="1800"/>
              <a:buFont typeface="Arial"/>
              <a:buChar char="•"/>
            </a:pPr>
            <a:r>
              <a:rPr b="1" lang="de-DE" sz="1800">
                <a:solidFill>
                  <a:srgbClr val="131922"/>
                </a:solidFill>
                <a:latin typeface="Open Sans"/>
                <a:ea typeface="Open Sans"/>
                <a:cs typeface="Open Sans"/>
                <a:sym typeface="Open Sans"/>
              </a:rPr>
              <a:t>Static dashboards are outdated</a:t>
            </a:r>
            <a:r>
              <a:rPr lang="de-DE" sz="1800">
                <a:solidFill>
                  <a:srgbClr val="131922"/>
                </a:solidFill>
                <a:latin typeface="Open Sans"/>
                <a:ea typeface="Open Sans"/>
                <a:cs typeface="Open Sans"/>
                <a:sym typeface="Open Sans"/>
              </a:rPr>
              <a:t> – Traditional BI tools require manual analysis, slowing down decision-making.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1319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131922"/>
              </a:buClr>
              <a:buSzPts val="1800"/>
              <a:buFont typeface="Arial"/>
              <a:buChar char="•"/>
            </a:pPr>
            <a:r>
              <a:rPr b="1" lang="de-DE" sz="1800">
                <a:solidFill>
                  <a:srgbClr val="131922"/>
                </a:solidFill>
                <a:latin typeface="Open Sans"/>
                <a:ea typeface="Open Sans"/>
                <a:cs typeface="Open Sans"/>
                <a:sym typeface="Open Sans"/>
              </a:rPr>
              <a:t>We need intelligence, not just information</a:t>
            </a:r>
            <a:endParaRPr sz="1800">
              <a:solidFill>
                <a:srgbClr val="1319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9" name="Google Shape;209;p5"/>
          <p:cNvGrpSpPr/>
          <p:nvPr/>
        </p:nvGrpSpPr>
        <p:grpSpPr>
          <a:xfrm>
            <a:off x="9122735" y="117842"/>
            <a:ext cx="827929" cy="474783"/>
            <a:chOff x="7958138" y="117842"/>
            <a:chExt cx="1004887" cy="576262"/>
          </a:xfrm>
        </p:grpSpPr>
        <p:sp>
          <p:nvSpPr>
            <p:cNvPr id="210" name="Google Shape;210;p5"/>
            <p:cNvSpPr/>
            <p:nvPr/>
          </p:nvSpPr>
          <p:spPr>
            <a:xfrm>
              <a:off x="795813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809148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822483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835818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849153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862488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875823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8891588" y="11784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795813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809148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822483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835818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849153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862488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875823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8891588" y="241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795813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809148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822483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835818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49153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862488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875823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8891588" y="368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795813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809148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822483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835818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849153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862488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875823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8891588" y="492492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795813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809148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822483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835818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849153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862488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875823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8891588" y="622667"/>
              <a:ext cx="71437" cy="71437"/>
            </a:xfrm>
            <a:prstGeom prst="ellipse">
              <a:avLst/>
            </a:prstGeom>
            <a:solidFill>
              <a:srgbClr val="0512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5"/>
          <p:cNvSpPr txBox="1"/>
          <p:nvPr/>
        </p:nvSpPr>
        <p:spPr>
          <a:xfrm>
            <a:off x="7243082" y="3344346"/>
            <a:ext cx="4402817" cy="2015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What if operators and managers could simply </a:t>
            </a:r>
            <a:r>
              <a:rPr b="1" lang="de-DE" sz="2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ask about their shopfloor -</a:t>
            </a:r>
            <a:r>
              <a:rPr lang="de-DE" sz="2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 What’s happening and what needs to be optimized?</a:t>
            </a:r>
            <a:endParaRPr sz="2500">
              <a:solidFill>
                <a:srgbClr val="00A3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5"/>
          <p:cNvSpPr txBox="1"/>
          <p:nvPr/>
        </p:nvSpPr>
        <p:spPr>
          <a:xfrm>
            <a:off x="179998" y="6547079"/>
            <a:ext cx="59946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rgbClr val="05122E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Inpixon | All Rights Reserved | Inpixon.com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"/>
          <p:cNvSpPr txBox="1"/>
          <p:nvPr/>
        </p:nvSpPr>
        <p:spPr>
          <a:xfrm>
            <a:off x="1107587" y="1954710"/>
            <a:ext cx="10134140" cy="2948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b="1" i="0" lang="de-DE" sz="60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Next Step?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ExtraBold"/>
              <a:buNone/>
            </a:pPr>
            <a:r>
              <a:t/>
            </a:r>
            <a:endParaRPr b="1" i="0" sz="4000" cap="none">
              <a:solidFill>
                <a:srgbClr val="00A3E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1"/>
              </a:buClr>
              <a:buSzPts val="4000"/>
              <a:buFont typeface="Open Sans"/>
              <a:buNone/>
            </a:pPr>
            <a:r>
              <a:rPr b="0" i="0" lang="de-DE" sz="4000" cap="non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Making RTLS and Shopfloor Data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1"/>
              </a:buClr>
              <a:buSzPts val="4000"/>
              <a:buFont typeface="Open Sans"/>
              <a:buNone/>
            </a:pPr>
            <a:r>
              <a:rPr b="0" i="0" lang="de-DE" sz="4000" cap="non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Truly Interactive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Open Sans ExtraBold"/>
              <a:buNone/>
            </a:pPr>
            <a:r>
              <a:t/>
            </a:r>
            <a:endParaRPr b="1" i="0" sz="4000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p6"/>
          <p:cNvSpPr txBox="1"/>
          <p:nvPr/>
        </p:nvSpPr>
        <p:spPr>
          <a:xfrm>
            <a:off x="179998" y="6547079"/>
            <a:ext cx="59946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Inpixon | All Rights Reserved | Inpixon.com </a:t>
            </a:r>
            <a:endParaRPr/>
          </a:p>
        </p:txBody>
      </p:sp>
      <p:pic>
        <p:nvPicPr>
          <p:cNvPr descr="Ein Bild, das Schrift, Grafiken, Text, Grafikdesign enthält.&#10;&#10;KI-generierte Inhalte können fehlerhaft sein." id="259" name="Google Shape;259;p6"/>
          <p:cNvPicPr preferRelativeResize="0"/>
          <p:nvPr/>
        </p:nvPicPr>
        <p:blipFill rotWithShape="1">
          <a:blip r:embed="rId4">
            <a:alphaModFix/>
          </a:blip>
          <a:srcRect b="45950" l="0" r="0" t="20476"/>
          <a:stretch/>
        </p:blipFill>
        <p:spPr>
          <a:xfrm>
            <a:off x="10763505" y="165329"/>
            <a:ext cx="1239074" cy="416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 txBox="1"/>
          <p:nvPr>
            <p:ph type="title"/>
          </p:nvPr>
        </p:nvSpPr>
        <p:spPr>
          <a:xfrm>
            <a:off x="180000" y="360000"/>
            <a:ext cx="11819054" cy="54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Open Sans"/>
              <a:buNone/>
            </a:pPr>
            <a:r>
              <a:rPr b="1" lang="de-DE" sz="4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Inpixon Product Portfolio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9"/>
          <p:cNvSpPr txBox="1"/>
          <p:nvPr>
            <p:ph idx="1" type="body"/>
          </p:nvPr>
        </p:nvSpPr>
        <p:spPr>
          <a:xfrm>
            <a:off x="179388" y="973138"/>
            <a:ext cx="11818937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de-DE">
                <a:latin typeface="Open Sans"/>
                <a:ea typeface="Open Sans"/>
                <a:cs typeface="Open Sans"/>
                <a:sym typeface="Open Sans"/>
              </a:rPr>
              <a:t>Complete and flexible RTLS &amp; IIoT-Stack</a:t>
            </a:r>
            <a:endParaRPr/>
          </a:p>
        </p:txBody>
      </p:sp>
      <p:sp>
        <p:nvSpPr>
          <p:cNvPr id="267" name="Google Shape;267;p9"/>
          <p:cNvSpPr txBox="1"/>
          <p:nvPr/>
        </p:nvSpPr>
        <p:spPr>
          <a:xfrm>
            <a:off x="357934" y="4685873"/>
            <a:ext cx="16400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Infrastructure</a:t>
            </a:r>
            <a:endParaRPr/>
          </a:p>
        </p:txBody>
      </p:sp>
      <p:sp>
        <p:nvSpPr>
          <p:cNvPr id="268" name="Google Shape;268;p9"/>
          <p:cNvSpPr txBox="1"/>
          <p:nvPr/>
        </p:nvSpPr>
        <p:spPr>
          <a:xfrm>
            <a:off x="357934" y="2559781"/>
            <a:ext cx="113845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6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Solutions</a:t>
            </a:r>
            <a:endParaRPr/>
          </a:p>
        </p:txBody>
      </p:sp>
      <p:grpSp>
        <p:nvGrpSpPr>
          <p:cNvPr id="269" name="Google Shape;269;p9"/>
          <p:cNvGrpSpPr/>
          <p:nvPr/>
        </p:nvGrpSpPr>
        <p:grpSpPr>
          <a:xfrm>
            <a:off x="4765702" y="3855621"/>
            <a:ext cx="4063834" cy="1984461"/>
            <a:chOff x="3548186" y="2293900"/>
            <a:chExt cx="4648977" cy="2270200"/>
          </a:xfrm>
        </p:grpSpPr>
        <p:sp>
          <p:nvSpPr>
            <p:cNvPr id="270" name="Google Shape;270;p9"/>
            <p:cNvSpPr/>
            <p:nvPr/>
          </p:nvSpPr>
          <p:spPr>
            <a:xfrm>
              <a:off x="5926963" y="2293900"/>
              <a:ext cx="2270200" cy="2270200"/>
            </a:xfrm>
            <a:prstGeom prst="plaque">
              <a:avLst>
                <a:gd fmla="val 29711" name="adj"/>
              </a:avLst>
            </a:prstGeom>
            <a:solidFill>
              <a:srgbClr val="D8D8D8"/>
            </a:solidFill>
            <a:ln cap="flat" cmpd="sng" w="12700">
              <a:solidFill>
                <a:srgbClr val="00A3E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3548186" y="2293900"/>
              <a:ext cx="2270200" cy="2270200"/>
            </a:xfrm>
            <a:prstGeom prst="plaque">
              <a:avLst>
                <a:gd fmla="val 29711" name="adj"/>
              </a:avLst>
            </a:prstGeom>
            <a:solidFill>
              <a:srgbClr val="D8D8D8"/>
            </a:solidFill>
            <a:ln cap="flat" cmpd="sng" w="12700">
              <a:solidFill>
                <a:srgbClr val="00A3E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72" name="Google Shape;272;p9"/>
          <p:cNvGrpSpPr/>
          <p:nvPr/>
        </p:nvGrpSpPr>
        <p:grpSpPr>
          <a:xfrm>
            <a:off x="3895224" y="1747349"/>
            <a:ext cx="5804790" cy="2834609"/>
            <a:chOff x="3548186" y="2293900"/>
            <a:chExt cx="4648977" cy="2270200"/>
          </a:xfrm>
        </p:grpSpPr>
        <p:sp>
          <p:nvSpPr>
            <p:cNvPr id="273" name="Google Shape;273;p9"/>
            <p:cNvSpPr/>
            <p:nvPr/>
          </p:nvSpPr>
          <p:spPr>
            <a:xfrm>
              <a:off x="5926963" y="2293900"/>
              <a:ext cx="2270200" cy="2270200"/>
            </a:xfrm>
            <a:prstGeom prst="plaque">
              <a:avLst>
                <a:gd fmla="val 29711" name="adj"/>
              </a:avLst>
            </a:prstGeom>
            <a:solidFill>
              <a:srgbClr val="F2F2F2"/>
            </a:solidFill>
            <a:ln cap="flat" cmpd="sng" w="12700">
              <a:solidFill>
                <a:srgbClr val="00A3E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3548186" y="2293900"/>
              <a:ext cx="2270200" cy="2270200"/>
            </a:xfrm>
            <a:prstGeom prst="plaque">
              <a:avLst>
                <a:gd fmla="val 29711" name="adj"/>
              </a:avLst>
            </a:prstGeom>
            <a:solidFill>
              <a:srgbClr val="F2F2F2"/>
            </a:solidFill>
            <a:ln cap="flat" cmpd="sng" w="12700">
              <a:solidFill>
                <a:srgbClr val="00A3E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75" name="Google Shape;275;p9"/>
          <p:cNvSpPr txBox="1"/>
          <p:nvPr/>
        </p:nvSpPr>
        <p:spPr>
          <a:xfrm>
            <a:off x="9045804" y="4893622"/>
            <a:ext cx="147348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(BLE, Wi-Fi, IR, RFID)</a:t>
            </a:r>
            <a:endParaRPr/>
          </a:p>
        </p:txBody>
      </p:sp>
      <p:sp>
        <p:nvSpPr>
          <p:cNvPr id="276" name="Google Shape;276;p9"/>
          <p:cNvSpPr txBox="1"/>
          <p:nvPr/>
        </p:nvSpPr>
        <p:spPr>
          <a:xfrm>
            <a:off x="1992467" y="4711085"/>
            <a:ext cx="2707793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Tags</a:t>
            </a: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(In- Outdooor, Bat/Rechargable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Anchors </a:t>
            </a: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(In- Outdooor, ETH/ Wireless)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Device Detectors </a:t>
            </a: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(Security)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9"/>
          <p:cNvSpPr txBox="1"/>
          <p:nvPr/>
        </p:nvSpPr>
        <p:spPr>
          <a:xfrm>
            <a:off x="1608814" y="2601008"/>
            <a:ext cx="2035281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Inpixon IoT Platform &amp; 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Smart Factory Module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Smart Warehouse Module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Smart Mining Module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Smart Facilities Module</a:t>
            </a:r>
            <a:endParaRPr/>
          </a:p>
        </p:txBody>
      </p:sp>
      <p:sp>
        <p:nvSpPr>
          <p:cNvPr id="278" name="Google Shape;278;p9"/>
          <p:cNvSpPr txBox="1"/>
          <p:nvPr/>
        </p:nvSpPr>
        <p:spPr>
          <a:xfrm>
            <a:off x="9801117" y="2838240"/>
            <a:ext cx="221406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Standard Industry Interfaces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On-prem/ cloud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Multisite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Vendor independent</a:t>
            </a:r>
            <a:endParaRPr/>
          </a:p>
        </p:txBody>
      </p:sp>
      <p:pic>
        <p:nvPicPr>
          <p:cNvPr id="279" name="Google Shape;2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6211031" y="4547373"/>
            <a:ext cx="560923" cy="552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280" name="Google Shape;2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7065" y="4682061"/>
            <a:ext cx="340845" cy="285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281" name="Google Shape;28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0939" y="4653128"/>
            <a:ext cx="316146" cy="309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282" name="Google Shape;28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15431" y="4571725"/>
            <a:ext cx="508500" cy="49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9"/>
          <p:cNvPicPr preferRelativeResize="0"/>
          <p:nvPr/>
        </p:nvPicPr>
        <p:blipFill rotWithShape="1">
          <a:blip r:embed="rId7">
            <a:alphaModFix/>
          </a:blip>
          <a:srcRect b="15745" l="20447" r="16643" t="15580"/>
          <a:stretch/>
        </p:blipFill>
        <p:spPr>
          <a:xfrm>
            <a:off x="4945335" y="3716922"/>
            <a:ext cx="754070" cy="82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71144" y="2435849"/>
            <a:ext cx="1674707" cy="13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9"/>
          <p:cNvSpPr txBox="1"/>
          <p:nvPr/>
        </p:nvSpPr>
        <p:spPr>
          <a:xfrm>
            <a:off x="9040638" y="4685873"/>
            <a:ext cx="187583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3rd Party Infrastructure</a:t>
            </a:r>
            <a:endParaRPr/>
          </a:p>
        </p:txBody>
      </p:sp>
      <p:sp>
        <p:nvSpPr>
          <p:cNvPr id="286" name="Google Shape;286;p9"/>
          <p:cNvSpPr txBox="1"/>
          <p:nvPr/>
        </p:nvSpPr>
        <p:spPr>
          <a:xfrm>
            <a:off x="7480263" y="5655142"/>
            <a:ext cx="57961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800">
                <a:solidFill>
                  <a:srgbClr val="05122E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b="1" lang="de-DE" sz="8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b="1" lang="de-DE" sz="800">
                <a:solidFill>
                  <a:srgbClr val="05122E"/>
                </a:solidFill>
                <a:latin typeface="Open Sans"/>
                <a:ea typeface="Open Sans"/>
                <a:cs typeface="Open Sans"/>
                <a:sym typeface="Open Sans"/>
              </a:rPr>
              <a:t>DAR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picture containing graphical user interface&#10;&#10;Description automatically generated" id="287" name="Google Shape;28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44534" y="5170671"/>
            <a:ext cx="256581" cy="196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outdoor, sign, dark&#10;&#10;Description automatically generated" id="288" name="Google Shape;288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64170" y="4695848"/>
            <a:ext cx="111567" cy="2001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dark, light&#10;&#10;Description automatically generated" id="289" name="Google Shape;289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76007" y="4269198"/>
            <a:ext cx="209310" cy="138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90" name="Google Shape;290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52415" y="4702926"/>
            <a:ext cx="210693" cy="17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69251" y="4712896"/>
            <a:ext cx="209424" cy="176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92" name="Google Shape;292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990597" y="4906476"/>
            <a:ext cx="204664" cy="19168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9"/>
          <p:cNvSpPr txBox="1"/>
          <p:nvPr/>
        </p:nvSpPr>
        <p:spPr>
          <a:xfrm>
            <a:off x="6675756" y="5104942"/>
            <a:ext cx="830067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UWB</a:t>
            </a:r>
            <a:endParaRPr sz="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9"/>
          <p:cNvSpPr txBox="1"/>
          <p:nvPr/>
        </p:nvSpPr>
        <p:spPr>
          <a:xfrm>
            <a:off x="8343642" y="4913248"/>
            <a:ext cx="450327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GPS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8024963" y="4883081"/>
            <a:ext cx="478896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RFID</a:t>
            </a:r>
            <a:endParaRPr/>
          </a:p>
        </p:txBody>
      </p:sp>
      <p:sp>
        <p:nvSpPr>
          <p:cNvPr id="296" name="Google Shape;296;p9"/>
          <p:cNvSpPr txBox="1"/>
          <p:nvPr/>
        </p:nvSpPr>
        <p:spPr>
          <a:xfrm>
            <a:off x="7740631" y="4911766"/>
            <a:ext cx="356342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BLE</a:t>
            </a:r>
            <a:endParaRPr/>
          </a:p>
        </p:txBody>
      </p:sp>
      <p:sp>
        <p:nvSpPr>
          <p:cNvPr id="297" name="Google Shape;297;p9"/>
          <p:cNvSpPr txBox="1"/>
          <p:nvPr/>
        </p:nvSpPr>
        <p:spPr>
          <a:xfrm>
            <a:off x="7191238" y="4425581"/>
            <a:ext cx="618793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Wirepas</a:t>
            </a:r>
            <a:endParaRPr/>
          </a:p>
        </p:txBody>
      </p:sp>
      <p:sp>
        <p:nvSpPr>
          <p:cNvPr id="298" name="Google Shape;298;p9"/>
          <p:cNvSpPr txBox="1"/>
          <p:nvPr/>
        </p:nvSpPr>
        <p:spPr>
          <a:xfrm>
            <a:off x="8047165" y="5385115"/>
            <a:ext cx="388286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E-Ink</a:t>
            </a:r>
            <a:endParaRPr/>
          </a:p>
        </p:txBody>
      </p:sp>
      <p:pic>
        <p:nvPicPr>
          <p:cNvPr descr="Qr code&#10;&#10;Description automatically generated" id="299" name="Google Shape;299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431314" y="5209153"/>
            <a:ext cx="176371" cy="18251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9"/>
          <p:cNvSpPr txBox="1"/>
          <p:nvPr/>
        </p:nvSpPr>
        <p:spPr>
          <a:xfrm>
            <a:off x="7229688" y="5391308"/>
            <a:ext cx="5796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6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QR </a:t>
            </a: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Codes</a:t>
            </a:r>
            <a:endParaRPr/>
          </a:p>
        </p:txBody>
      </p:sp>
      <p:pic>
        <p:nvPicPr>
          <p:cNvPr descr="A picture containing logo&#10;&#10;Description automatically generated" id="301" name="Google Shape;301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412130" y="4688409"/>
            <a:ext cx="214736" cy="21472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9"/>
          <p:cNvSpPr txBox="1"/>
          <p:nvPr/>
        </p:nvSpPr>
        <p:spPr>
          <a:xfrm>
            <a:off x="7304896" y="4907792"/>
            <a:ext cx="418313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NFC</a:t>
            </a:r>
            <a:endParaRPr/>
          </a:p>
        </p:txBody>
      </p:sp>
      <p:pic>
        <p:nvPicPr>
          <p:cNvPr descr="Icon&#10;&#10;Description automatically generated" id="303" name="Google Shape;303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821900" y="5219379"/>
            <a:ext cx="208898" cy="15369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9"/>
          <p:cNvSpPr txBox="1"/>
          <p:nvPr/>
        </p:nvSpPr>
        <p:spPr>
          <a:xfrm>
            <a:off x="7720820" y="5399643"/>
            <a:ext cx="376154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Wi-Fi</a:t>
            </a:r>
            <a:endParaRPr/>
          </a:p>
        </p:txBody>
      </p:sp>
      <p:pic>
        <p:nvPicPr>
          <p:cNvPr descr="Icon&#10;&#10;Description automatically generated" id="305" name="Google Shape;305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007097" y="4469247"/>
            <a:ext cx="181677" cy="16610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9"/>
          <p:cNvSpPr txBox="1"/>
          <p:nvPr/>
        </p:nvSpPr>
        <p:spPr>
          <a:xfrm>
            <a:off x="6675756" y="4653128"/>
            <a:ext cx="830067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5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Chirp</a:t>
            </a:r>
            <a:endParaRPr sz="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7" name="Google Shape;307;p9"/>
          <p:cNvPicPr preferRelativeResize="0"/>
          <p:nvPr/>
        </p:nvPicPr>
        <p:blipFill rotWithShape="1">
          <a:blip r:embed="rId19">
            <a:alphaModFix/>
          </a:blip>
          <a:srcRect b="0" l="25773" r="0" t="0"/>
          <a:stretch/>
        </p:blipFill>
        <p:spPr>
          <a:xfrm>
            <a:off x="7254673" y="2553141"/>
            <a:ext cx="802687" cy="111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9"/>
          <p:cNvPicPr preferRelativeResize="0"/>
          <p:nvPr/>
        </p:nvPicPr>
        <p:blipFill rotWithShape="1">
          <a:blip r:embed="rId20">
            <a:alphaModFix/>
          </a:blip>
          <a:srcRect b="0" l="0" r="0" t="5669"/>
          <a:stretch/>
        </p:blipFill>
        <p:spPr>
          <a:xfrm rot="-5400000">
            <a:off x="8247119" y="2669352"/>
            <a:ext cx="1185052" cy="88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9"/>
          <p:cNvPicPr preferRelativeResize="0"/>
          <p:nvPr/>
        </p:nvPicPr>
        <p:blipFill rotWithShape="1">
          <a:blip r:embed="rId19">
            <a:alphaModFix/>
          </a:blip>
          <a:srcRect b="0" l="0" r="76521" t="0"/>
          <a:stretch/>
        </p:blipFill>
        <p:spPr>
          <a:xfrm>
            <a:off x="8077104" y="2553141"/>
            <a:ext cx="253896" cy="1114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9"/>
          <p:cNvCxnSpPr>
            <a:stCxn id="309" idx="3"/>
            <a:endCxn id="308" idx="0"/>
          </p:cNvCxnSpPr>
          <p:nvPr/>
        </p:nvCxnSpPr>
        <p:spPr>
          <a:xfrm flipH="1" rot="10800000">
            <a:off x="8331000" y="3109467"/>
            <a:ext cx="68700" cy="9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1" name="Google Shape;311;p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656016" y="3832882"/>
            <a:ext cx="1204886" cy="45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169681" y="5123534"/>
            <a:ext cx="482947" cy="36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730933" y="5080000"/>
            <a:ext cx="453223" cy="453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9"/>
          <p:cNvSpPr txBox="1"/>
          <p:nvPr/>
        </p:nvSpPr>
        <p:spPr>
          <a:xfrm>
            <a:off x="179998" y="6547079"/>
            <a:ext cx="59946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rgbClr val="05122E"/>
                </a:solidFill>
                <a:latin typeface="Open Sans"/>
                <a:ea typeface="Open Sans"/>
                <a:cs typeface="Open Sans"/>
                <a:sym typeface="Open Sans"/>
              </a:rPr>
              <a:t>© Inpixon | All Rights Reserved | Inpixon.com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"/>
          <p:cNvSpPr txBox="1"/>
          <p:nvPr>
            <p:ph type="title"/>
          </p:nvPr>
        </p:nvSpPr>
        <p:spPr>
          <a:xfrm>
            <a:off x="180000" y="360000"/>
            <a:ext cx="11819054" cy="54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Open Sans"/>
              <a:buNone/>
            </a:pPr>
            <a:r>
              <a:rPr b="1" lang="de-DE" sz="4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Inpixon AI Product Portfolio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15"/>
          <p:cNvSpPr txBox="1"/>
          <p:nvPr>
            <p:ph idx="1" type="body"/>
          </p:nvPr>
        </p:nvSpPr>
        <p:spPr>
          <a:xfrm>
            <a:off x="179388" y="973138"/>
            <a:ext cx="11818937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de-DE">
                <a:latin typeface="Open Sans"/>
                <a:ea typeface="Open Sans"/>
                <a:cs typeface="Open Sans"/>
                <a:sym typeface="Open Sans"/>
              </a:rPr>
              <a:t>All new Factory Intelligence Roadmap</a:t>
            </a:r>
            <a:endParaRPr/>
          </a:p>
        </p:txBody>
      </p:sp>
      <p:sp>
        <p:nvSpPr>
          <p:cNvPr id="322" name="Google Shape;322;p15"/>
          <p:cNvSpPr txBox="1"/>
          <p:nvPr/>
        </p:nvSpPr>
        <p:spPr>
          <a:xfrm>
            <a:off x="673683" y="3324880"/>
            <a:ext cx="26055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8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AI powered Solutions</a:t>
            </a:r>
            <a:endParaRPr/>
          </a:p>
        </p:txBody>
      </p:sp>
      <p:sp>
        <p:nvSpPr>
          <p:cNvPr id="323" name="Google Shape;323;p15"/>
          <p:cNvSpPr/>
          <p:nvPr/>
        </p:nvSpPr>
        <p:spPr>
          <a:xfrm>
            <a:off x="4845953" y="2576245"/>
            <a:ext cx="2834609" cy="2834609"/>
          </a:xfrm>
          <a:prstGeom prst="plaque">
            <a:avLst>
              <a:gd fmla="val 29711" name="adj"/>
            </a:avLst>
          </a:prstGeom>
          <a:solidFill>
            <a:srgbClr val="F2F2F2"/>
          </a:solidFill>
          <a:ln cap="flat" cmpd="sng" w="12700">
            <a:solidFill>
              <a:srgbClr val="00A3E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15"/>
          <p:cNvSpPr txBox="1"/>
          <p:nvPr/>
        </p:nvSpPr>
        <p:spPr>
          <a:xfrm>
            <a:off x="681804" y="3717130"/>
            <a:ext cx="349089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de-DE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On-Time Delivery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de-DE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Shopfloor optimization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de-DE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OEE optimization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de-DE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Quality improvement</a:t>
            </a:r>
            <a:endParaRPr/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de-DE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Production throughput enhancement</a:t>
            </a:r>
            <a:endParaRPr/>
          </a:p>
        </p:txBody>
      </p:sp>
      <p:pic>
        <p:nvPicPr>
          <p:cNvPr id="325" name="Google Shape;325;p15"/>
          <p:cNvPicPr preferRelativeResize="0"/>
          <p:nvPr/>
        </p:nvPicPr>
        <p:blipFill rotWithShape="1">
          <a:blip r:embed="rId3">
            <a:alphaModFix/>
          </a:blip>
          <a:srcRect b="15745" l="20447" r="16643" t="15580"/>
          <a:stretch/>
        </p:blipFill>
        <p:spPr>
          <a:xfrm>
            <a:off x="5881550" y="4553075"/>
            <a:ext cx="754070" cy="82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1873" y="3264745"/>
            <a:ext cx="1674707" cy="13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5"/>
          <p:cNvSpPr/>
          <p:nvPr/>
        </p:nvSpPr>
        <p:spPr>
          <a:xfrm>
            <a:off x="6940236" y="4657233"/>
            <a:ext cx="1735811" cy="1735811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15"/>
          <p:cNvSpPr/>
          <p:nvPr/>
        </p:nvSpPr>
        <p:spPr>
          <a:xfrm>
            <a:off x="3841123" y="4657233"/>
            <a:ext cx="1735811" cy="1735811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15"/>
          <p:cNvSpPr/>
          <p:nvPr/>
        </p:nvSpPr>
        <p:spPr>
          <a:xfrm>
            <a:off x="6940236" y="1581534"/>
            <a:ext cx="1735811" cy="1735811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15"/>
          <p:cNvSpPr/>
          <p:nvPr/>
        </p:nvSpPr>
        <p:spPr>
          <a:xfrm>
            <a:off x="3841123" y="1581534"/>
            <a:ext cx="1735811" cy="1735811"/>
          </a:xfrm>
          <a:prstGeom prst="ellipse">
            <a:avLst/>
          </a:prstGeom>
          <a:solidFill>
            <a:srgbClr val="F2F2F2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31" name="Google Shape;331;p15"/>
          <p:cNvGrpSpPr/>
          <p:nvPr/>
        </p:nvGrpSpPr>
        <p:grpSpPr>
          <a:xfrm>
            <a:off x="4368343" y="1766954"/>
            <a:ext cx="681369" cy="1376501"/>
            <a:chOff x="3523623" y="427817"/>
            <a:chExt cx="2099838" cy="4242089"/>
          </a:xfrm>
        </p:grpSpPr>
        <p:pic>
          <p:nvPicPr>
            <p:cNvPr descr="https://pitch-assets-ccb95893-de3f-4266-973c-20049231b248.s3.eu-west-1.amazonaws.com/064dee62-7ea9-45ba-a2d4-cd6c5fda74b9?pitch-bytes=231608&amp;pitch-content-type=image%2Fpng" id="332" name="Google Shape;332;p15"/>
            <p:cNvPicPr preferRelativeResize="0"/>
            <p:nvPr/>
          </p:nvPicPr>
          <p:blipFill rotWithShape="1">
            <a:blip r:embed="rId5">
              <a:alphaModFix/>
            </a:blip>
            <a:srcRect b="274" l="0" r="0" t="127"/>
            <a:stretch/>
          </p:blipFill>
          <p:spPr>
            <a:xfrm>
              <a:off x="3523623" y="427817"/>
              <a:ext cx="2099838" cy="4242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84e9bad0-47a0-434a-9539-4f3b45daa917?pitch-bytes=228251&amp;pitch-content-type=image%2Fpng" id="333" name="Google Shape;333;p15"/>
            <p:cNvPicPr preferRelativeResize="0"/>
            <p:nvPr/>
          </p:nvPicPr>
          <p:blipFill rotWithShape="1">
            <a:blip r:embed="rId6">
              <a:alphaModFix/>
            </a:blip>
            <a:srcRect b="129" l="0" r="0" t="0"/>
            <a:stretch/>
          </p:blipFill>
          <p:spPr>
            <a:xfrm>
              <a:off x="3644753" y="546699"/>
              <a:ext cx="1857577" cy="4015564"/>
            </a:xfrm>
            <a:prstGeom prst="roundRect">
              <a:avLst>
                <a:gd fmla="val 14581" name="adj"/>
              </a:avLst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332f1e7a-d0cc-4d1f-b82f-a32c791df8b6?pitch-bytes=10904&amp;pitch-content-type=image%2Fpng" id="334" name="Google Shape;334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279062" y="606328"/>
              <a:ext cx="588960" cy="1759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5" name="Google Shape;335;p15"/>
          <p:cNvGrpSpPr/>
          <p:nvPr/>
        </p:nvGrpSpPr>
        <p:grpSpPr>
          <a:xfrm>
            <a:off x="7467456" y="1773774"/>
            <a:ext cx="681369" cy="1376501"/>
            <a:chOff x="3523623" y="427817"/>
            <a:chExt cx="2099838" cy="4242089"/>
          </a:xfrm>
        </p:grpSpPr>
        <p:pic>
          <p:nvPicPr>
            <p:cNvPr descr="https://pitch-assets-ccb95893-de3f-4266-973c-20049231b248.s3.eu-west-1.amazonaws.com/064dee62-7ea9-45ba-a2d4-cd6c5fda74b9?pitch-bytes=231608&amp;pitch-content-type=image%2Fpng" id="336" name="Google Shape;336;p15"/>
            <p:cNvPicPr preferRelativeResize="0"/>
            <p:nvPr/>
          </p:nvPicPr>
          <p:blipFill rotWithShape="1">
            <a:blip r:embed="rId5">
              <a:alphaModFix/>
            </a:blip>
            <a:srcRect b="274" l="0" r="0" t="127"/>
            <a:stretch/>
          </p:blipFill>
          <p:spPr>
            <a:xfrm>
              <a:off x="3523623" y="427817"/>
              <a:ext cx="2099838" cy="4242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ee9126df-4f02-4033-8f93-eb00312c7e67?pitch-bytes=1159841&amp;pitch-content-type=image%2Fpng" id="337" name="Google Shape;337;p15"/>
            <p:cNvPicPr preferRelativeResize="0"/>
            <p:nvPr/>
          </p:nvPicPr>
          <p:blipFill rotWithShape="1">
            <a:blip r:embed="rId8">
              <a:alphaModFix/>
            </a:blip>
            <a:srcRect b="110" l="0" r="0" t="0"/>
            <a:stretch/>
          </p:blipFill>
          <p:spPr>
            <a:xfrm>
              <a:off x="3644753" y="546699"/>
              <a:ext cx="1857577" cy="4015564"/>
            </a:xfrm>
            <a:prstGeom prst="roundRect">
              <a:avLst>
                <a:gd fmla="val 13747" name="adj"/>
              </a:avLst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332f1e7a-d0cc-4d1f-b82f-a32c791df8b6?pitch-bytes=10904&amp;pitch-content-type=image%2Fpng" id="338" name="Google Shape;338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279062" y="606328"/>
              <a:ext cx="588960" cy="1759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9" name="Google Shape;339;p15"/>
          <p:cNvGrpSpPr/>
          <p:nvPr/>
        </p:nvGrpSpPr>
        <p:grpSpPr>
          <a:xfrm>
            <a:off x="7494755" y="4849501"/>
            <a:ext cx="676292" cy="1366244"/>
            <a:chOff x="3523623" y="427817"/>
            <a:chExt cx="2099838" cy="4242089"/>
          </a:xfrm>
        </p:grpSpPr>
        <p:pic>
          <p:nvPicPr>
            <p:cNvPr descr="https://pitch-assets-ccb95893-de3f-4266-973c-20049231b248.s3.eu-west-1.amazonaws.com/064dee62-7ea9-45ba-a2d4-cd6c5fda74b9?pitch-bytes=231608&amp;pitch-content-type=image%2Fpng" id="340" name="Google Shape;340;p15"/>
            <p:cNvPicPr preferRelativeResize="0"/>
            <p:nvPr/>
          </p:nvPicPr>
          <p:blipFill rotWithShape="1">
            <a:blip r:embed="rId5">
              <a:alphaModFix/>
            </a:blip>
            <a:srcRect b="274" l="0" r="0" t="127"/>
            <a:stretch/>
          </p:blipFill>
          <p:spPr>
            <a:xfrm>
              <a:off x="3523623" y="427817"/>
              <a:ext cx="2099838" cy="4242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5" title="421573ce-628e-4ca8-8869-eaa30951e23f.png"/>
            <p:cNvPicPr preferRelativeResize="0"/>
            <p:nvPr/>
          </p:nvPicPr>
          <p:blipFill rotWithShape="1">
            <a:blip r:embed="rId9">
              <a:alphaModFix/>
            </a:blip>
            <a:srcRect b="79" l="0" r="0" t="79"/>
            <a:stretch/>
          </p:blipFill>
          <p:spPr>
            <a:xfrm>
              <a:off x="3644753" y="546699"/>
              <a:ext cx="1857600" cy="4015500"/>
            </a:xfrm>
            <a:prstGeom prst="roundRect">
              <a:avLst>
                <a:gd fmla="val 14164" name="adj"/>
              </a:avLst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332f1e7a-d0cc-4d1f-b82f-a32c791df8b6?pitch-bytes=10904&amp;pitch-content-type=image%2Fpng" id="342" name="Google Shape;342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279062" y="606328"/>
              <a:ext cx="588960" cy="1759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p15"/>
          <p:cNvSpPr/>
          <p:nvPr/>
        </p:nvSpPr>
        <p:spPr>
          <a:xfrm>
            <a:off x="1493315" y="2160707"/>
            <a:ext cx="2030363" cy="396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All new mobile App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Feel heartbeat of your Factory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4" name="Google Shape;344;p15"/>
          <p:cNvCxnSpPr/>
          <p:nvPr/>
        </p:nvCxnSpPr>
        <p:spPr>
          <a:xfrm>
            <a:off x="1493467" y="2069814"/>
            <a:ext cx="2859634" cy="0"/>
          </a:xfrm>
          <a:prstGeom prst="straightConnector1">
            <a:avLst/>
          </a:prstGeom>
          <a:solidFill>
            <a:srgbClr val="FFFFFF"/>
          </a:solidFill>
          <a:ln cap="flat" cmpd="sng" w="9525">
            <a:solidFill>
              <a:srgbClr val="939DA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5" name="Google Shape;345;p15"/>
          <p:cNvSpPr/>
          <p:nvPr/>
        </p:nvSpPr>
        <p:spPr>
          <a:xfrm>
            <a:off x="8766031" y="2172792"/>
            <a:ext cx="2546635" cy="1184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All new Track &amp; Trace Experience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New tools for keeping up efficiency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6" name="Google Shape;346;p15"/>
          <p:cNvCxnSpPr/>
          <p:nvPr/>
        </p:nvCxnSpPr>
        <p:spPr>
          <a:xfrm>
            <a:off x="7942871" y="2070323"/>
            <a:ext cx="3369795" cy="0"/>
          </a:xfrm>
          <a:prstGeom prst="straightConnector1">
            <a:avLst/>
          </a:prstGeom>
          <a:solidFill>
            <a:srgbClr val="FFFFFF"/>
          </a:solidFill>
          <a:ln cap="flat" cmpd="sng" w="9525">
            <a:solidFill>
              <a:srgbClr val="939DA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7" name="Google Shape;347;p15"/>
          <p:cNvSpPr/>
          <p:nvPr/>
        </p:nvSpPr>
        <p:spPr>
          <a:xfrm>
            <a:off x="1403331" y="5324190"/>
            <a:ext cx="2133176" cy="396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Impactful Factory Analytics 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Stay competitive with impactful insights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8" name="Google Shape;348;p15"/>
          <p:cNvCxnSpPr/>
          <p:nvPr/>
        </p:nvCxnSpPr>
        <p:spPr>
          <a:xfrm>
            <a:off x="1403483" y="5233295"/>
            <a:ext cx="2859634" cy="0"/>
          </a:xfrm>
          <a:prstGeom prst="straightConnector1">
            <a:avLst/>
          </a:prstGeom>
          <a:solidFill>
            <a:srgbClr val="FFFFFF"/>
          </a:solidFill>
          <a:ln cap="flat" cmpd="sng" w="9525">
            <a:solidFill>
              <a:srgbClr val="939DA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9" name="Google Shape;349;p15"/>
          <p:cNvSpPr/>
          <p:nvPr/>
        </p:nvSpPr>
        <p:spPr>
          <a:xfrm>
            <a:off x="8725566" y="5336273"/>
            <a:ext cx="2497116" cy="12802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ask</a:t>
            </a:r>
            <a:r>
              <a:rPr b="1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Pixi!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Powerful Ai for better planning and forecasting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0" name="Google Shape;350;p15"/>
          <p:cNvCxnSpPr/>
          <p:nvPr/>
        </p:nvCxnSpPr>
        <p:spPr>
          <a:xfrm>
            <a:off x="7852887" y="5233804"/>
            <a:ext cx="3369795" cy="0"/>
          </a:xfrm>
          <a:prstGeom prst="straightConnector1">
            <a:avLst/>
          </a:prstGeom>
          <a:solidFill>
            <a:srgbClr val="FFFFFF"/>
          </a:solidFill>
          <a:ln cap="flat" cmpd="sng" w="9525">
            <a:solidFill>
              <a:srgbClr val="939DA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51" name="Google Shape;351;p15"/>
          <p:cNvGrpSpPr/>
          <p:nvPr/>
        </p:nvGrpSpPr>
        <p:grpSpPr>
          <a:xfrm>
            <a:off x="4373794" y="4842572"/>
            <a:ext cx="677994" cy="1369681"/>
            <a:chOff x="3523623" y="427817"/>
            <a:chExt cx="2099838" cy="4242089"/>
          </a:xfrm>
        </p:grpSpPr>
        <p:pic>
          <p:nvPicPr>
            <p:cNvPr descr="https://pitch-assets-ccb95893-de3f-4266-973c-20049231b248.s3.eu-west-1.amazonaws.com/064dee62-7ea9-45ba-a2d4-cd6c5fda74b9?pitch-bytes=231608&amp;pitch-content-type=image%2Fpng"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274" l="0" r="0" t="127"/>
            <a:stretch/>
          </p:blipFill>
          <p:spPr>
            <a:xfrm>
              <a:off x="3523623" y="427817"/>
              <a:ext cx="2099838" cy="4242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9f48f495-c6e3-44a1-bafd-2719d8bdfc64?pitch-bytes=245134&amp;pitch-content-type=image%2Fpng" id="353" name="Google Shape;353;p15"/>
            <p:cNvPicPr preferRelativeResize="0"/>
            <p:nvPr/>
          </p:nvPicPr>
          <p:blipFill rotWithShape="1">
            <a:blip r:embed="rId10">
              <a:alphaModFix/>
            </a:blip>
            <a:srcRect b="110" l="0" r="0" t="0"/>
            <a:stretch/>
          </p:blipFill>
          <p:spPr>
            <a:xfrm>
              <a:off x="3644753" y="546699"/>
              <a:ext cx="1857577" cy="4015564"/>
            </a:xfrm>
            <a:prstGeom prst="roundRect">
              <a:avLst>
                <a:gd fmla="val 14581" name="adj"/>
              </a:avLst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332f1e7a-d0cc-4d1f-b82f-a32c791df8b6?pitch-bytes=10904&amp;pitch-content-type=image%2Fpng" id="354" name="Google Shape;354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279062" y="606328"/>
              <a:ext cx="588960" cy="1759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Google Shape;355;p15"/>
          <p:cNvSpPr txBox="1"/>
          <p:nvPr/>
        </p:nvSpPr>
        <p:spPr>
          <a:xfrm>
            <a:off x="179998" y="6547079"/>
            <a:ext cx="59946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rgbClr val="05122E"/>
                </a:solidFill>
                <a:latin typeface="Open Sans"/>
                <a:ea typeface="Open Sans"/>
                <a:cs typeface="Open Sans"/>
                <a:sym typeface="Open Sans"/>
              </a:rPr>
              <a:t>© Inpixon | All Rights Reserved | Inpixon.com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"/>
          <p:cNvSpPr txBox="1"/>
          <p:nvPr>
            <p:ph type="title"/>
          </p:nvPr>
        </p:nvSpPr>
        <p:spPr>
          <a:xfrm>
            <a:off x="180000" y="360000"/>
            <a:ext cx="118191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E1"/>
              </a:buClr>
              <a:buSzPct val="100000"/>
              <a:buFont typeface="Open Sans"/>
              <a:buNone/>
            </a:pPr>
            <a:r>
              <a:rPr b="1" lang="de-DE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b="1" lang="de-DE" sz="4400">
                <a:solidFill>
                  <a:srgbClr val="00A3E1"/>
                </a:solidFill>
                <a:latin typeface="Open Sans"/>
                <a:ea typeface="Open Sans"/>
                <a:cs typeface="Open Sans"/>
                <a:sym typeface="Open Sans"/>
              </a:rPr>
              <a:t>sk</a:t>
            </a:r>
            <a:r>
              <a:rPr b="1" lang="de-D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b="1" lang="de-DE" sz="44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ixi!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13"/>
          <p:cNvSpPr txBox="1"/>
          <p:nvPr>
            <p:ph idx="1" type="body"/>
          </p:nvPr>
        </p:nvSpPr>
        <p:spPr>
          <a:xfrm>
            <a:off x="179388" y="973138"/>
            <a:ext cx="118188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de-DE">
                <a:latin typeface="Open Sans"/>
                <a:ea typeface="Open Sans"/>
                <a:cs typeface="Open Sans"/>
                <a:sym typeface="Open Sans"/>
              </a:rPr>
              <a:t>Interact with your Factory like never before</a:t>
            </a:r>
            <a:endParaRPr/>
          </a:p>
        </p:txBody>
      </p:sp>
      <p:grpSp>
        <p:nvGrpSpPr>
          <p:cNvPr id="363" name="Google Shape;363;p13"/>
          <p:cNvGrpSpPr/>
          <p:nvPr/>
        </p:nvGrpSpPr>
        <p:grpSpPr>
          <a:xfrm>
            <a:off x="4616529" y="1261201"/>
            <a:ext cx="2542692" cy="5277580"/>
            <a:chOff x="3523623" y="427817"/>
            <a:chExt cx="2099837" cy="4242086"/>
          </a:xfrm>
        </p:grpSpPr>
        <p:pic>
          <p:nvPicPr>
            <p:cNvPr descr="https://pitch-assets-ccb95893-de3f-4266-973c-20049231b248.s3.eu-west-1.amazonaws.com/064dee62-7ea9-45ba-a2d4-cd6c5fda74b9?pitch-bytes=231608&amp;pitch-content-type=image%2Fpng" id="364" name="Google Shape;364;p13"/>
            <p:cNvPicPr preferRelativeResize="0"/>
            <p:nvPr/>
          </p:nvPicPr>
          <p:blipFill rotWithShape="1">
            <a:blip r:embed="rId3">
              <a:alphaModFix/>
            </a:blip>
            <a:srcRect b="268" l="0" r="0" t="129"/>
            <a:stretch/>
          </p:blipFill>
          <p:spPr>
            <a:xfrm>
              <a:off x="3523623" y="427817"/>
              <a:ext cx="2099837" cy="4242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13" title="421573ce-628e-4ca8-8869-eaa30951e23f.png"/>
            <p:cNvPicPr preferRelativeResize="0"/>
            <p:nvPr/>
          </p:nvPicPr>
          <p:blipFill rotWithShape="1">
            <a:blip r:embed="rId4">
              <a:alphaModFix/>
            </a:blip>
            <a:srcRect b="0" l="1257" r="1257" t="0"/>
            <a:stretch/>
          </p:blipFill>
          <p:spPr>
            <a:xfrm>
              <a:off x="3644753" y="546699"/>
              <a:ext cx="1857600" cy="4015500"/>
            </a:xfrm>
            <a:prstGeom prst="roundRect">
              <a:avLst>
                <a:gd fmla="val 14164" name="adj"/>
              </a:avLst>
            </a:prstGeom>
            <a:noFill/>
            <a:ln>
              <a:noFill/>
            </a:ln>
          </p:spPr>
        </p:pic>
        <p:pic>
          <p:nvPicPr>
            <p:cNvPr descr="https://pitch-assets-ccb95893-de3f-4266-973c-20049231b248.s3.eu-west-1.amazonaws.com/332f1e7a-d0cc-4d1f-b82f-a32c791df8b6?pitch-bytes=10904&amp;pitch-content-type=image%2Fpng" id="366" name="Google Shape;366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279062" y="606328"/>
              <a:ext cx="588960" cy="1759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7" name="Google Shape;367;p13"/>
          <p:cNvSpPr/>
          <p:nvPr/>
        </p:nvSpPr>
        <p:spPr>
          <a:xfrm>
            <a:off x="1915583" y="2257922"/>
            <a:ext cx="2546700" cy="16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Ask about improvements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Utilizes RTLS and can apply Kaizen! Continues  improvement. Shop floor optimizations. </a:t>
            </a:r>
            <a:endParaRPr/>
          </a:p>
          <a:p>
            <a:pPr indent="0" lvl="0" marL="0" marR="0" rtl="0" algn="l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8" name="Google Shape;368;p13"/>
          <p:cNvCxnSpPr/>
          <p:nvPr/>
        </p:nvCxnSpPr>
        <p:spPr>
          <a:xfrm>
            <a:off x="1915735" y="2167028"/>
            <a:ext cx="2859600" cy="0"/>
          </a:xfrm>
          <a:prstGeom prst="straightConnector1">
            <a:avLst/>
          </a:prstGeom>
          <a:solidFill>
            <a:srgbClr val="FFFFFF"/>
          </a:solidFill>
          <a:ln cap="flat" cmpd="sng" w="9525">
            <a:solidFill>
              <a:srgbClr val="939DA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9" name="Google Shape;369;p13"/>
          <p:cNvSpPr/>
          <p:nvPr/>
        </p:nvSpPr>
        <p:spPr>
          <a:xfrm>
            <a:off x="7568376" y="3525669"/>
            <a:ext cx="25467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Planning support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Get notified when planning adjustments are required. E.g </a:t>
            </a:r>
            <a:r>
              <a:rPr lang="de-DE" sz="1400" u="sng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impacting on-time delivery.</a:t>
            </a:r>
            <a:r>
              <a:rPr lang="de-DE" sz="1400">
                <a:solidFill>
                  <a:srgbClr val="54546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0" name="Google Shape;370;p13"/>
          <p:cNvCxnSpPr/>
          <p:nvPr/>
        </p:nvCxnSpPr>
        <p:spPr>
          <a:xfrm>
            <a:off x="6745216" y="3434775"/>
            <a:ext cx="3369900" cy="0"/>
          </a:xfrm>
          <a:prstGeom prst="straightConnector1">
            <a:avLst/>
          </a:prstGeom>
          <a:solidFill>
            <a:srgbClr val="FFFFFF"/>
          </a:solidFill>
          <a:ln cap="flat" cmpd="sng" w="9525">
            <a:solidFill>
              <a:srgbClr val="939DA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1" name="Google Shape;371;p13"/>
          <p:cNvSpPr txBox="1"/>
          <p:nvPr/>
        </p:nvSpPr>
        <p:spPr>
          <a:xfrm>
            <a:off x="179998" y="6547079"/>
            <a:ext cx="5994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>
                <a:solidFill>
                  <a:srgbClr val="05122E"/>
                </a:solidFill>
                <a:latin typeface="Open Sans"/>
                <a:ea typeface="Open Sans"/>
                <a:cs typeface="Open Sans"/>
                <a:sym typeface="Open Sans"/>
              </a:rPr>
              <a:t>© Inpixon | All Rights Reserved | Inpixon.com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Inpixon Color Theme">
      <a:dk1>
        <a:srgbClr val="3C3C3C"/>
      </a:dk1>
      <a:lt1>
        <a:srgbClr val="FFFFFF"/>
      </a:lt1>
      <a:dk2>
        <a:srgbClr val="05122E"/>
      </a:dk2>
      <a:lt2>
        <a:srgbClr val="E7E6E6"/>
      </a:lt2>
      <a:accent1>
        <a:srgbClr val="00A3E1"/>
      </a:accent1>
      <a:accent2>
        <a:srgbClr val="0092CA"/>
      </a:accent2>
      <a:accent3>
        <a:srgbClr val="347BAB"/>
      </a:accent3>
      <a:accent4>
        <a:srgbClr val="386083"/>
      </a:accent4>
      <a:accent5>
        <a:srgbClr val="324963"/>
      </a:accent5>
      <a:accent6>
        <a:srgbClr val="263244"/>
      </a:accent6>
      <a:hlink>
        <a:srgbClr val="00A3E1"/>
      </a:hlink>
      <a:folHlink>
        <a:srgbClr val="0512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2021-06-15T21:14:42Z</dcterms:created>
  <dc:creator>Kamran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0x0101003FD725B81B672741BA80320926F57F70</vt:lpwstr>
  </property>
</Properties>
</file>